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37" r:id="rId2"/>
    <p:sldId id="732" r:id="rId3"/>
    <p:sldId id="733" r:id="rId4"/>
    <p:sldId id="734" r:id="rId5"/>
    <p:sldId id="735" r:id="rId6"/>
    <p:sldId id="736" r:id="rId7"/>
    <p:sldId id="737" r:id="rId8"/>
    <p:sldId id="738" r:id="rId9"/>
    <p:sldId id="739" r:id="rId10"/>
    <p:sldId id="740" r:id="rId11"/>
    <p:sldId id="741" r:id="rId12"/>
    <p:sldId id="742" r:id="rId13"/>
    <p:sldId id="743" r:id="rId14"/>
    <p:sldId id="745" r:id="rId15"/>
    <p:sldId id="746" r:id="rId16"/>
    <p:sldId id="747" r:id="rId17"/>
    <p:sldId id="748" r:id="rId18"/>
    <p:sldId id="749" r:id="rId19"/>
    <p:sldId id="750" r:id="rId20"/>
    <p:sldId id="751" r:id="rId21"/>
    <p:sldId id="744" r:id="rId22"/>
    <p:sldId id="594" r:id="rId23"/>
    <p:sldId id="661" r:id="rId24"/>
    <p:sldId id="267" r:id="rId25"/>
    <p:sldId id="448" r:id="rId26"/>
    <p:sldId id="438" r:id="rId27"/>
    <p:sldId id="268" r:id="rId28"/>
    <p:sldId id="434" r:id="rId29"/>
    <p:sldId id="435" r:id="rId30"/>
    <p:sldId id="271" r:id="rId31"/>
    <p:sldId id="439" r:id="rId32"/>
    <p:sldId id="528" r:id="rId33"/>
    <p:sldId id="273" r:id="rId34"/>
    <p:sldId id="276" r:id="rId35"/>
    <p:sldId id="277" r:id="rId36"/>
    <p:sldId id="278" r:id="rId37"/>
    <p:sldId id="280" r:id="rId38"/>
    <p:sldId id="283" r:id="rId39"/>
    <p:sldId id="284" r:id="rId40"/>
    <p:sldId id="281" r:id="rId41"/>
    <p:sldId id="701" r:id="rId42"/>
    <p:sldId id="506" r:id="rId43"/>
    <p:sldId id="286" r:id="rId44"/>
    <p:sldId id="288" r:id="rId45"/>
    <p:sldId id="290" r:id="rId46"/>
    <p:sldId id="289" r:id="rId47"/>
    <p:sldId id="662" r:id="rId48"/>
    <p:sldId id="663" r:id="rId49"/>
    <p:sldId id="702" r:id="rId50"/>
    <p:sldId id="291" r:id="rId51"/>
    <p:sldId id="664" r:id="rId52"/>
    <p:sldId id="731" r:id="rId53"/>
    <p:sldId id="665" r:id="rId54"/>
    <p:sldId id="703" r:id="rId55"/>
    <p:sldId id="704" r:id="rId56"/>
    <p:sldId id="705" r:id="rId57"/>
    <p:sldId id="706" r:id="rId58"/>
    <p:sldId id="707" r:id="rId59"/>
    <p:sldId id="708" r:id="rId60"/>
    <p:sldId id="709" r:id="rId61"/>
    <p:sldId id="710" r:id="rId62"/>
    <p:sldId id="711" r:id="rId63"/>
    <p:sldId id="712" r:id="rId64"/>
    <p:sldId id="713" r:id="rId65"/>
    <p:sldId id="714" r:id="rId66"/>
    <p:sldId id="715" r:id="rId67"/>
    <p:sldId id="716" r:id="rId68"/>
    <p:sldId id="717" r:id="rId69"/>
    <p:sldId id="718" r:id="rId70"/>
    <p:sldId id="719" r:id="rId71"/>
    <p:sldId id="720" r:id="rId72"/>
    <p:sldId id="721" r:id="rId73"/>
    <p:sldId id="722" r:id="rId74"/>
    <p:sldId id="723" r:id="rId75"/>
    <p:sldId id="724" r:id="rId76"/>
    <p:sldId id="725" r:id="rId77"/>
    <p:sldId id="726" r:id="rId78"/>
    <p:sldId id="727" r:id="rId79"/>
    <p:sldId id="728" r:id="rId80"/>
    <p:sldId id="729" r:id="rId81"/>
    <p:sldId id="730"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78" initials="c" lastIdx="18" clrIdx="0">
    <p:extLst/>
  </p:cmAuthor>
  <p:cmAuthor id="2" name="未知用户1" initials="未知用户1"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autoAdjust="0"/>
    <p:restoredTop sz="90999" autoAdjust="0"/>
  </p:normalViewPr>
  <p:slideViewPr>
    <p:cSldViewPr snapToGrid="0">
      <p:cViewPr varScale="1">
        <p:scale>
          <a:sx n="66" d="100"/>
          <a:sy n="66" d="100"/>
        </p:scale>
        <p:origin x="828" y="52"/>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liwei\Dropbox\QL\&#34701;&#36164;\&#25237;&#36164;&#3906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投资额(Million</a:t>
            </a:r>
            <a:r>
              <a:rPr lang="en-US" altLang="zh-CN" sz="1100" dirty="0"/>
              <a:t>s</a:t>
            </a:r>
            <a:r>
              <a:rPr lang="zh-CN" altLang="en-US" sz="1100" baseline="0" dirty="0"/>
              <a:t> </a:t>
            </a:r>
            <a:r>
              <a:rPr lang="en-US" altLang="zh-CN" sz="1100" baseline="0" dirty="0"/>
              <a:t>US</a:t>
            </a:r>
            <a:r>
              <a:rPr lang="zh-CN" altLang="en-US" sz="1100" baseline="0" dirty="0"/>
              <a:t> </a:t>
            </a:r>
            <a:r>
              <a:rPr lang="en-US" altLang="zh-CN" sz="1100" baseline="0" dirty="0"/>
              <a:t>Dollar</a:t>
            </a:r>
            <a:r>
              <a:rPr lang="en-US" sz="1100"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Sheet1!$B$1</c:f>
              <c:strCache>
                <c:ptCount val="1"/>
                <c:pt idx="0">
                  <c:v>投资额(Million)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name>趋势</c:name>
            <c:spPr>
              <a:ln w="19050" cap="rnd">
                <a:solidFill>
                  <a:schemeClr val="accent2"/>
                </a:solidFill>
                <a:prstDash val="sysDot"/>
              </a:ln>
              <a:effectLst/>
            </c:spPr>
            <c:trendlineType val="power"/>
            <c:dispRSqr val="0"/>
            <c:dispEq val="0"/>
          </c:trendline>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2</c:v>
                </c:pt>
                <c:pt idx="1">
                  <c:v>80</c:v>
                </c:pt>
                <c:pt idx="2">
                  <c:v>299</c:v>
                </c:pt>
                <c:pt idx="3">
                  <c:v>474</c:v>
                </c:pt>
                <c:pt idx="4">
                  <c:v>1800</c:v>
                </c:pt>
              </c:numCache>
            </c:numRef>
          </c:val>
          <c:extLst>
            <c:ext xmlns:c16="http://schemas.microsoft.com/office/drawing/2014/chart" uri="{C3380CC4-5D6E-409C-BE32-E72D297353CC}">
              <c16:uniqueId val="{00000001-DEA9-4399-A40C-FE249FB1A3E1}"/>
            </c:ext>
          </c:extLst>
        </c:ser>
        <c:dLbls>
          <c:showLegendKey val="0"/>
          <c:showVal val="0"/>
          <c:showCatName val="0"/>
          <c:showSerName val="0"/>
          <c:showPercent val="0"/>
          <c:showBubbleSize val="0"/>
        </c:dLbls>
        <c:gapWidth val="219"/>
        <c:overlap val="-27"/>
        <c:axId val="-2060969840"/>
        <c:axId val="2079295664"/>
      </c:barChart>
      <c:catAx>
        <c:axId val="-2060969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9295664"/>
        <c:crosses val="autoZero"/>
        <c:auto val="1"/>
        <c:lblAlgn val="ctr"/>
        <c:lblOffset val="100"/>
        <c:noMultiLvlLbl val="0"/>
      </c:catAx>
      <c:valAx>
        <c:axId val="2079295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096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平台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1A0-4E30-913D-13E883E65B5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1A0-4E30-913D-13E883E65B58}"/>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F1A0-4E30-913D-13E883E65B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1A0-4E30-913D-13E883E65B58}"/>
              </c:ext>
            </c:extLst>
          </c:dPt>
          <c:cat>
            <c:strRef>
              <c:f>Sheet1!$A$2:$A$5</c:f>
              <c:strCache>
                <c:ptCount val="3"/>
                <c:pt idx="0">
                  <c:v>比特币网络</c:v>
                </c:pt>
                <c:pt idx="1">
                  <c:v>Etheruem</c:v>
                </c:pt>
                <c:pt idx="2">
                  <c:v>Hyperleger</c:v>
                </c:pt>
              </c:strCache>
            </c:strRef>
          </c:cat>
          <c:val>
            <c:numRef>
              <c:f>Sheet1!$B$2:$B$5</c:f>
              <c:numCache>
                <c:formatCode>General</c:formatCode>
                <c:ptCount val="4"/>
                <c:pt idx="0">
                  <c:v>1</c:v>
                </c:pt>
                <c:pt idx="1">
                  <c:v>1</c:v>
                </c:pt>
                <c:pt idx="2">
                  <c:v>1</c:v>
                </c:pt>
              </c:numCache>
            </c:numRef>
          </c:val>
          <c:extLst>
            <c:ext xmlns:c16="http://schemas.microsoft.com/office/drawing/2014/chart" uri="{C3380CC4-5D6E-409C-BE32-E72D297353CC}">
              <c16:uniqueId val="{00000008-F1A0-4E30-913D-13E883E65B5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65EDB-18FE-41DB-BA2A-9E22378FD937}" type="datetimeFigureOut">
              <a:rPr lang="zh-CN" altLang="en-US" smtClean="0"/>
              <a:t>2017/9/15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7ECE1-08A3-45E0-BE58-F556A2DAFEBE}" type="slidenum">
              <a:rPr lang="zh-CN" altLang="en-US" smtClean="0"/>
              <a:t>‹#›</a:t>
            </a:fld>
            <a:endParaRPr lang="zh-CN" altLang="en-US"/>
          </a:p>
        </p:txBody>
      </p:sp>
    </p:spTree>
    <p:extLst>
      <p:ext uri="{BB962C8B-B14F-4D97-AF65-F5344CB8AC3E}">
        <p14:creationId xmlns:p14="http://schemas.microsoft.com/office/powerpoint/2010/main" val="6983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baike.baidu.com/item/%E6%95%B0%E6%8D%AE%E5%BA%93" TargetMode="External"/><Relationship Id="rId13" Type="http://schemas.openxmlformats.org/officeDocument/2006/relationships/hyperlink" Target="http://baike.baidu.com/item/%E6%95%B0%E5%AD%97%E8%B4%A7%E5%B8%81" TargetMode="External"/><Relationship Id="rId3" Type="http://schemas.openxmlformats.org/officeDocument/2006/relationships/hyperlink" Target="http://baike.baidu.com/item/%E7%A7%BB%E4%BD%8D%E6%B3%95" TargetMode="External"/><Relationship Id="rId7" Type="http://schemas.openxmlformats.org/officeDocument/2006/relationships/hyperlink" Target="http://baike.baidu.com/item/%E4%BC%A0%E8%BE%93" TargetMode="External"/><Relationship Id="rId12" Type="http://schemas.openxmlformats.org/officeDocument/2006/relationships/hyperlink" Target="http://baike.baidu.com/item/%E7%94%B5%E5%AD%90%E8%B4%A7%E5%B8%8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baike.baidu.com/item/%E4%BF%A1%E6%81%AF" TargetMode="External"/><Relationship Id="rId11" Type="http://schemas.openxmlformats.org/officeDocument/2006/relationships/hyperlink" Target="https://baike.baidu.com/item/%E8%AE%A1%E7%AE%97%E6%9C%BA" TargetMode="External"/><Relationship Id="rId5" Type="http://schemas.openxmlformats.org/officeDocument/2006/relationships/hyperlink" Target="http://baike.baidu.com/item/%E6%95%B0%E6%8D%AE%E5%8A%A0%E5%AF%86" TargetMode="External"/><Relationship Id="rId15" Type="http://schemas.openxmlformats.org/officeDocument/2006/relationships/hyperlink" Target="http://baike.baidu.com/item/%E6%94%AF%E4%BB%98%E7%B3%BB%E7%BB%9F" TargetMode="External"/><Relationship Id="rId10" Type="http://schemas.openxmlformats.org/officeDocument/2006/relationships/hyperlink" Target="https://baike.baidu.com/item/%E7%B3%BB%E7%BB%9F%E7%9A%84%E5%8F%AF%E9%9D%A0%E6%80%A7" TargetMode="External"/><Relationship Id="rId4" Type="http://schemas.openxmlformats.org/officeDocument/2006/relationships/hyperlink" Target="http://baike.baidu.com/item/%E6%9B%BF%E4%BB%A3%E6%B3%95" TargetMode="External"/><Relationship Id="rId9" Type="http://schemas.openxmlformats.org/officeDocument/2006/relationships/hyperlink" Target="https://baike.baidu.com/item/%E6%95%B0%E6%8D%AE%E4%BC%A0%E9%80%81" TargetMode="External"/><Relationship Id="rId14" Type="http://schemas.openxmlformats.org/officeDocument/2006/relationships/hyperlink" Target="http://baike.baidu.com/item/%E7%94%B5%E5%AD%90%E6%94%AF%E4%BB%98%E7%B3%BB%E7%BB%9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8%99%9A%E6%8B%9F%E8%B4%A7%E5%B8%81"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baike.baidu.com/item/%E4%B8%AD%E5%A4%AE%E9%93%B6%E8%A1%8C"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8btc.com/article-165-1.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itcoin.org/en/glossary/block"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zhibimo.com/read/wang-miao/mastering-bitcoin/Chapter06.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3</a:t>
            </a:fld>
            <a:endParaRPr lang="zh-CN" altLang="en-US"/>
          </a:p>
        </p:txBody>
      </p:sp>
    </p:spTree>
    <p:extLst>
      <p:ext uri="{BB962C8B-B14F-4D97-AF65-F5344CB8AC3E}">
        <p14:creationId xmlns:p14="http://schemas.microsoft.com/office/powerpoint/2010/main" val="208718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13</a:t>
            </a:fld>
            <a:endParaRPr lang="zh-CN" altLang="en-US"/>
          </a:p>
        </p:txBody>
      </p:sp>
    </p:spTree>
    <p:extLst>
      <p:ext uri="{BB962C8B-B14F-4D97-AF65-F5344CB8AC3E}">
        <p14:creationId xmlns:p14="http://schemas.microsoft.com/office/powerpoint/2010/main" val="431784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14</a:t>
            </a:fld>
            <a:endParaRPr lang="zh-CN" altLang="en-US"/>
          </a:p>
        </p:txBody>
      </p:sp>
    </p:spTree>
    <p:extLst>
      <p:ext uri="{BB962C8B-B14F-4D97-AF65-F5344CB8AC3E}">
        <p14:creationId xmlns:p14="http://schemas.microsoft.com/office/powerpoint/2010/main" val="247127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15</a:t>
            </a:fld>
            <a:endParaRPr lang="zh-CN" altLang="en-US"/>
          </a:p>
        </p:txBody>
      </p:sp>
    </p:spTree>
    <p:extLst>
      <p:ext uri="{BB962C8B-B14F-4D97-AF65-F5344CB8AC3E}">
        <p14:creationId xmlns:p14="http://schemas.microsoft.com/office/powerpoint/2010/main" val="4089158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16</a:t>
            </a:fld>
            <a:endParaRPr lang="zh-CN" altLang="en-US"/>
          </a:p>
        </p:txBody>
      </p:sp>
    </p:spTree>
    <p:extLst>
      <p:ext uri="{BB962C8B-B14F-4D97-AF65-F5344CB8AC3E}">
        <p14:creationId xmlns:p14="http://schemas.microsoft.com/office/powerpoint/2010/main" val="129366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17</a:t>
            </a:fld>
            <a:endParaRPr lang="zh-CN" altLang="en-US"/>
          </a:p>
        </p:txBody>
      </p:sp>
    </p:spTree>
    <p:extLst>
      <p:ext uri="{BB962C8B-B14F-4D97-AF65-F5344CB8AC3E}">
        <p14:creationId xmlns:p14="http://schemas.microsoft.com/office/powerpoint/2010/main" val="3952962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18</a:t>
            </a:fld>
            <a:endParaRPr lang="zh-CN" altLang="en-US"/>
          </a:p>
        </p:txBody>
      </p:sp>
    </p:spTree>
    <p:extLst>
      <p:ext uri="{BB962C8B-B14F-4D97-AF65-F5344CB8AC3E}">
        <p14:creationId xmlns:p14="http://schemas.microsoft.com/office/powerpoint/2010/main" val="3353671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19</a:t>
            </a:fld>
            <a:endParaRPr lang="zh-CN" altLang="en-US"/>
          </a:p>
        </p:txBody>
      </p:sp>
    </p:spTree>
    <p:extLst>
      <p:ext uri="{BB962C8B-B14F-4D97-AF65-F5344CB8AC3E}">
        <p14:creationId xmlns:p14="http://schemas.microsoft.com/office/powerpoint/2010/main" val="2706153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20</a:t>
            </a:fld>
            <a:endParaRPr lang="zh-CN" altLang="en-US"/>
          </a:p>
        </p:txBody>
      </p:sp>
    </p:spTree>
    <p:extLst>
      <p:ext uri="{BB962C8B-B14F-4D97-AF65-F5344CB8AC3E}">
        <p14:creationId xmlns:p14="http://schemas.microsoft.com/office/powerpoint/2010/main" val="3025083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21</a:t>
            </a:fld>
            <a:endParaRPr lang="zh-CN" altLang="en-US"/>
          </a:p>
        </p:txBody>
      </p:sp>
    </p:spTree>
    <p:extLst>
      <p:ext uri="{BB962C8B-B14F-4D97-AF65-F5344CB8AC3E}">
        <p14:creationId xmlns:p14="http://schemas.microsoft.com/office/powerpoint/2010/main" val="384195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b="1" dirty="0"/>
              <a:t>P2P</a:t>
            </a:r>
            <a:r>
              <a:rPr lang="zh-CN" altLang="en-US" b="1" dirty="0"/>
              <a:t>网络</a:t>
            </a:r>
            <a:r>
              <a:rPr lang="en-US" altLang="zh-CN" b="1" dirty="0"/>
              <a:t>-</a:t>
            </a:r>
            <a:r>
              <a:rPr lang="zh-CN" altLang="en-US" b="1" dirty="0"/>
              <a:t>对等网络（</a:t>
            </a:r>
            <a:r>
              <a:rPr lang="en-US" altLang="zh-CN" b="1" dirty="0"/>
              <a:t>Peer-to-peer networking）</a:t>
            </a:r>
          </a:p>
          <a:p>
            <a:r>
              <a:rPr lang="zh-CN" altLang="en-US" dirty="0"/>
              <a:t>对等网络是一种网络结构的思想。它与目前网络中占据主导地位的客户端</a:t>
            </a:r>
            <a:r>
              <a:rPr lang="en-US" altLang="zh-CN" dirty="0"/>
              <a:t>/</a:t>
            </a:r>
            <a:r>
              <a:rPr lang="zh-CN" altLang="en-US" dirty="0"/>
              <a:t>服务器（</a:t>
            </a:r>
            <a:r>
              <a:rPr lang="en-US" altLang="zh-CN" dirty="0"/>
              <a:t>Client/Server</a:t>
            </a:r>
            <a:r>
              <a:rPr lang="zh-CN" altLang="en-US" dirty="0"/>
              <a:t>）结构的本质区别是，整个网络结构中不存在中心节点。在</a:t>
            </a:r>
            <a:r>
              <a:rPr lang="en-US" altLang="zh-CN" dirty="0"/>
              <a:t>P2P</a:t>
            </a:r>
            <a:r>
              <a:rPr lang="zh-CN" altLang="en-US" dirty="0"/>
              <a:t>结构中，每一个节点（</a:t>
            </a:r>
            <a:r>
              <a:rPr lang="en-US" altLang="zh-CN" dirty="0"/>
              <a:t>peer</a:t>
            </a:r>
            <a:r>
              <a:rPr lang="zh-CN" altLang="en-US" dirty="0"/>
              <a:t>）都同时具有信息消费者、信息提供者和信息通讯等三方面的功能。从计算模式上来说，</a:t>
            </a:r>
            <a:r>
              <a:rPr lang="en-US" altLang="zh-CN" dirty="0"/>
              <a:t>P2P</a:t>
            </a:r>
            <a:r>
              <a:rPr lang="zh-CN" altLang="en-US" dirty="0"/>
              <a:t>打破了传统的</a:t>
            </a:r>
            <a:r>
              <a:rPr lang="en-US" altLang="zh-CN" dirty="0"/>
              <a:t>Client/Server (C/S)</a:t>
            </a:r>
            <a:r>
              <a:rPr lang="zh-CN" altLang="en-US" dirty="0"/>
              <a:t>模式，在网络中的每个节点的地位都是对等的。每个节点既充当服务器，为其他节点提供服务，同时也享用其他节点提供的服务。</a:t>
            </a:r>
            <a:r>
              <a:rPr lang="en-US" altLang="zh-CN" baseline="30000" dirty="0"/>
              <a:t>[</a:t>
            </a:r>
            <a:endParaRPr lang="zh-CN" altLang="en-US" dirty="0"/>
          </a:p>
          <a:p>
            <a:r>
              <a:rPr lang="zh-CN" altLang="en-US" dirty="0"/>
              <a:t>简单的说，</a:t>
            </a:r>
            <a:r>
              <a:rPr lang="en-US" altLang="zh-CN" dirty="0"/>
              <a:t>P2P</a:t>
            </a:r>
            <a:r>
              <a:rPr lang="zh-CN" altLang="en-US" dirty="0"/>
              <a:t>就是直接将人们联系起来，让人们通过互联网直接交互。使得网络上的沟通变得容易、更直接共享和交互，真正地消除中间商。</a:t>
            </a:r>
          </a:p>
          <a:p>
            <a:r>
              <a:rPr lang="en-US" altLang="zh-CN" dirty="0"/>
              <a:t>P2P</a:t>
            </a:r>
            <a:r>
              <a:rPr lang="zh-CN" altLang="en-US" dirty="0"/>
              <a:t>另一个重要特点是改变互联网现在的以大网站为中心的状态、重返“非中心化”，并把权力交还给用户。</a:t>
            </a:r>
          </a:p>
          <a:p>
            <a:r>
              <a:rPr lang="zh-CN" altLang="en-US" dirty="0"/>
              <a:t>对等网络是对分布式概念的成功拓展，它将传统方式下的服务器负担分配到网络中的每一节点上，每一节点都将承担有限的存储与计算任务，加入到网络中的节点越多，节点贡献的资源也就越多，其服务质量也就越高。</a:t>
            </a:r>
            <a:endParaRPr lang="en-US" altLang="zh-CN" dirty="0"/>
          </a:p>
          <a:p>
            <a:r>
              <a:rPr lang="en-US" altLang="zh-CN" dirty="0"/>
              <a:t>P2P</a:t>
            </a:r>
            <a:r>
              <a:rPr lang="zh-CN" altLang="en-US" dirty="0"/>
              <a:t>网络技术的特点体现在以下几个方面：</a:t>
            </a:r>
          </a:p>
          <a:p>
            <a:r>
              <a:rPr lang="zh-CN" altLang="en-US" dirty="0"/>
              <a:t>非中心化：网络中的资源和服务分散在所有节点上，信息的传输和服务的实现都直接在节点之间进行，可以无需中间环节和服务器的介入，避免了可能的瓶颈。</a:t>
            </a:r>
          </a:p>
          <a:p>
            <a:r>
              <a:rPr lang="zh-CN" altLang="en-US" dirty="0"/>
              <a:t>可扩展性：在</a:t>
            </a:r>
            <a:r>
              <a:rPr lang="en-US" altLang="zh-CN" dirty="0"/>
              <a:t>P2P</a:t>
            </a:r>
            <a:r>
              <a:rPr lang="zh-CN" altLang="en-US" dirty="0"/>
              <a:t>网络中，随着用户的加入，不仅服务的需求增加了，系统整体的资源和服务能力也在同步地扩充，始终能比较容易地满足用户的需要。理论上其可扩展性几乎可以认为是无限的。例如：在传统的通过</a:t>
            </a:r>
            <a:r>
              <a:rPr lang="en-US" altLang="zh-CN" dirty="0"/>
              <a:t>FTP</a:t>
            </a:r>
            <a:r>
              <a:rPr lang="zh-CN" altLang="en-US" dirty="0"/>
              <a:t>的文件下载方式中，当下载用户增加之后，下载速度会变得越来越慢，然而</a:t>
            </a:r>
            <a:r>
              <a:rPr lang="en-US" altLang="zh-CN" dirty="0"/>
              <a:t>P2P</a:t>
            </a:r>
            <a:r>
              <a:rPr lang="zh-CN" altLang="en-US" dirty="0"/>
              <a:t>网络正好相反，加入的用户越多，</a:t>
            </a:r>
            <a:r>
              <a:rPr lang="en-US" altLang="zh-CN" dirty="0"/>
              <a:t>P2P</a:t>
            </a:r>
            <a:r>
              <a:rPr lang="zh-CN" altLang="en-US" dirty="0"/>
              <a:t>网络中提供的资源就越多，下载的速度反而越快。</a:t>
            </a:r>
          </a:p>
          <a:p>
            <a:r>
              <a:rPr lang="zh-CN" altLang="en-US" dirty="0"/>
              <a:t>健壮性：</a:t>
            </a:r>
            <a:r>
              <a:rPr lang="en-US" altLang="zh-CN" dirty="0"/>
              <a:t>P2P</a:t>
            </a:r>
            <a:r>
              <a:rPr lang="zh-CN" altLang="en-US" dirty="0"/>
              <a:t>架构天生具有耐攻击、高容错的优点。由于服务是分散在各个节点之间进行的，部分节点或网络遭到破坏对其它部分的影响很小。</a:t>
            </a:r>
            <a:r>
              <a:rPr lang="en-US" altLang="zh-CN" dirty="0"/>
              <a:t>P2P</a:t>
            </a:r>
            <a:r>
              <a:rPr lang="zh-CN" altLang="en-US" dirty="0"/>
              <a:t>网络一般在部分节点失效时能够自动调整整体拓扑，保持其它节点的连通性。</a:t>
            </a:r>
            <a:r>
              <a:rPr lang="en-US" altLang="zh-CN" dirty="0"/>
              <a:t>P2P</a:t>
            </a:r>
            <a:r>
              <a:rPr lang="zh-CN" altLang="en-US" dirty="0"/>
              <a:t>网络通常都是以自组织的方式建立起来的，并允许节点自由地加入和离开。</a:t>
            </a:r>
          </a:p>
          <a:p>
            <a:r>
              <a:rPr lang="zh-CN" altLang="en-US" dirty="0"/>
              <a:t>高性价比：性能优势是</a:t>
            </a:r>
            <a:r>
              <a:rPr lang="en-US" altLang="zh-CN" dirty="0"/>
              <a:t>P2P</a:t>
            </a:r>
            <a:r>
              <a:rPr lang="zh-CN" altLang="en-US" dirty="0"/>
              <a:t>被广泛关注的一个重要原因。随着硬件技术的发展，个人计算机的计算和存储能力以及网络带宽等性能依照摩尔定理高速增长。采用</a:t>
            </a:r>
            <a:r>
              <a:rPr lang="en-US" altLang="zh-CN" dirty="0"/>
              <a:t>P2P</a:t>
            </a:r>
            <a:r>
              <a:rPr lang="zh-CN" altLang="en-US" dirty="0"/>
              <a:t>架构可以有效地利用互联网中散布的大量普通结点，将计算任务或存储资料分布到所有节点上。利用其中闲置的计算能力或存储空间，达到高性能计算和海量存储的目的。目前，</a:t>
            </a:r>
            <a:r>
              <a:rPr lang="en-US" altLang="zh-CN" dirty="0"/>
              <a:t>P2P</a:t>
            </a:r>
            <a:r>
              <a:rPr lang="zh-CN" altLang="en-US" dirty="0"/>
              <a:t>在这方面的应用多在学术研究方面，一旦技术成熟，能够在工业领域推广，则可以为许多企业节省购买大型服务器的成本。</a:t>
            </a:r>
          </a:p>
          <a:p>
            <a:r>
              <a:rPr lang="zh-CN" altLang="en-US" dirty="0"/>
              <a:t>隐私保护：在</a:t>
            </a:r>
            <a:r>
              <a:rPr lang="en-US" altLang="zh-CN" dirty="0"/>
              <a:t>P2P</a:t>
            </a:r>
            <a:r>
              <a:rPr lang="zh-CN" altLang="en-US" dirty="0"/>
              <a:t>网络中，由于信息的传输分散在各节点之间进行而无需经过某个集中环节，用户的隐私信息被窃听和泄漏的可能性大大缩小。此外，目前解决</a:t>
            </a:r>
            <a:r>
              <a:rPr lang="en-US" altLang="zh-CN" dirty="0"/>
              <a:t>Internet</a:t>
            </a:r>
            <a:r>
              <a:rPr lang="zh-CN" altLang="en-US" dirty="0"/>
              <a:t>隐私问题主要采用中继转发的技术方法，从而将通信的参与者隐藏在众多的网络实体之中。在传统的一些匿名通信系统中，实现这一机制依赖于某些中继服务器节点。而在</a:t>
            </a:r>
            <a:r>
              <a:rPr lang="en-US" altLang="zh-CN" dirty="0"/>
              <a:t>P2P</a:t>
            </a:r>
            <a:r>
              <a:rPr lang="zh-CN" altLang="en-US" dirty="0"/>
              <a:t>中，所有参与者都可以提供中继转发的功能，因而大大提高了匿名通讯的灵活性和可靠性，能够为用户提供更好的隐私保护。</a:t>
            </a:r>
          </a:p>
          <a:p>
            <a:r>
              <a:rPr lang="zh-CN" altLang="en-US" dirty="0"/>
              <a:t>负载均衡：</a:t>
            </a:r>
            <a:r>
              <a:rPr lang="en-US" altLang="zh-CN" dirty="0"/>
              <a:t>P2P</a:t>
            </a:r>
            <a:r>
              <a:rPr lang="zh-CN" altLang="en-US" dirty="0"/>
              <a:t>网络环境下由于每个节点既是服务器又是客户机，减少了对传统</a:t>
            </a:r>
            <a:r>
              <a:rPr lang="en-US" altLang="zh-CN" dirty="0"/>
              <a:t>C/S</a:t>
            </a:r>
            <a:r>
              <a:rPr lang="zh-CN" altLang="en-US" dirty="0"/>
              <a:t>结构服务器计算能力、存储能力的要求，同时因为资源分布在多个节点，更好的实现了整个网络的负载均衡。</a:t>
            </a:r>
          </a:p>
          <a:p>
            <a:r>
              <a:rPr lang="zh-CN" altLang="en-US" dirty="0"/>
              <a:t>由于对等网络不需要专门的服务器来做网络支持，也不需要其他的组件来提高网络的性能，因而组网成本较低，适用于人员少、组网简单的场景，故常用于网络较小的中小型企业或家庭中。</a:t>
            </a:r>
          </a:p>
          <a:p>
            <a:endParaRPr lang="zh-CN" altLang="en-US" dirty="0"/>
          </a:p>
          <a:p>
            <a:r>
              <a:rPr lang="zh-CN" altLang="en-US" b="1" dirty="0"/>
              <a:t>分布式系统</a:t>
            </a:r>
            <a:endParaRPr lang="en-US" altLang="zh-CN" b="1" dirty="0"/>
          </a:p>
          <a:p>
            <a:r>
              <a:rPr lang="zh-CN" altLang="en-US" dirty="0"/>
              <a:t>在计算机领域，当单机性能达到瓶颈时，有两种方式可以解决性能问题，一是堆硬件，进一步提升配置，二是分布式，水平扩展。当然，两者都是一样的烧钱。</a:t>
            </a:r>
            <a:br>
              <a:rPr lang="zh-CN" altLang="en-US" dirty="0"/>
            </a:br>
            <a:r>
              <a:rPr lang="zh-CN" altLang="en-US" b="0" dirty="0"/>
              <a:t>平时接触到的分布式系统有很多种，比如分布式操作系统，分布式文件系统，分布式数据库系统，分布式服务器集群。</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t>水平拆分，垂直拆分</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相对于集中式系统的优点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经济性：</a:t>
            </a:r>
            <a:r>
              <a:rPr lang="zh-CN" altLang="en-US" dirty="0"/>
              <a:t>单个的大型集中式系统好得多的性价比。实际上，分布式系统是通过较低廉的价格来实现相似的性能的。无论是要以低价格获得普通的性能还是要以较高的价格获得极高的性能，分布式系统都能够满足。</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可靠性：</a:t>
            </a:r>
            <a:r>
              <a:rPr lang="zh-CN" altLang="en-US" dirty="0"/>
              <a:t>如果一个机器崩溃</a:t>
            </a:r>
            <a:r>
              <a:rPr lang="en-US" altLang="zh-CN" dirty="0"/>
              <a:t>,</a:t>
            </a:r>
            <a:r>
              <a:rPr lang="zh-CN" altLang="en-US" dirty="0"/>
              <a:t>整个系统还可以运转。</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可扩展性</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分布式系统难点：如何负载均衡，如何保持一致性</a:t>
            </a:r>
            <a:endParaRPr lang="en-US" altLang="zh-CN" dirty="0"/>
          </a:p>
          <a:p>
            <a:endParaRPr lang="en-US" altLang="zh-CN" dirty="0"/>
          </a:p>
          <a:p>
            <a:r>
              <a:rPr lang="zh-CN" altLang="en-US" b="1" dirty="0"/>
              <a:t>共识算法</a:t>
            </a:r>
            <a:endParaRPr lang="en-US" altLang="zh-CN" b="1" dirty="0"/>
          </a:p>
          <a:p>
            <a:r>
              <a:rPr lang="zh-CN" altLang="en-US" dirty="0"/>
              <a:t>共识算法，是算法设计者给分布式系统中的程序或者节点设计的宪法，保证当出现任何状况的时候，各自为政的程序之间能够协作一致，对外做出正确响应，并不至于陷入分裂的境地。</a:t>
            </a:r>
            <a:endParaRPr lang="en-US" altLang="zh-CN" dirty="0"/>
          </a:p>
          <a:p>
            <a:r>
              <a:rPr lang="zh-CN" altLang="en-US" dirty="0"/>
              <a:t>未来创新在于降级共识算法的复杂度， 同时在于进一步完善和使其透明简单化。</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等人提出拜占庭将军问题，设法建立具有容错性的分布式系统，即在一个存在故障节点和错误信息的分布式系统中保证正常节点达到共识，保持信息传递的一致性。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针对自己在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年提出的拜占庭将军问题给出了一个解决方案—</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算法，</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共识算法能在分布式系统中达成高容错性的全网一致性。</a:t>
            </a:r>
            <a:r>
              <a:rPr lang="en-US" altLang="zh-CN" dirty="0" err="1"/>
              <a:t>Paxos</a:t>
            </a:r>
            <a:r>
              <a:rPr lang="zh-CN" altLang="en-US" dirty="0"/>
              <a:t>算法在保证</a:t>
            </a:r>
            <a:r>
              <a:rPr lang="en-US" altLang="zh-CN" dirty="0"/>
              <a:t>safety</a:t>
            </a:r>
            <a:r>
              <a:rPr lang="zh-CN" altLang="en-US" dirty="0"/>
              <a:t>的同时放松了</a:t>
            </a:r>
            <a:r>
              <a:rPr lang="en-US" altLang="zh-CN" dirty="0"/>
              <a:t>liveness</a:t>
            </a:r>
            <a:r>
              <a:rPr lang="zh-CN" altLang="en-US" dirty="0"/>
              <a:t>，允许出现无限循环而无法达成一致，也就是使用</a:t>
            </a:r>
            <a:r>
              <a:rPr lang="en-US" altLang="zh-CN" dirty="0" err="1"/>
              <a:t>Paxos</a:t>
            </a:r>
            <a:r>
              <a:rPr lang="zh-CN" altLang="en-US" dirty="0"/>
              <a:t>共识算法的分布式系统有很小的概率出现系统不可用的状况。</a:t>
            </a:r>
            <a:endParaRPr lang="en-US" altLang="zh-CN" dirty="0"/>
          </a:p>
          <a:p>
            <a:r>
              <a:rPr lang="zh-CN" altLang="en-US" dirty="0"/>
              <a:t>不过</a:t>
            </a:r>
            <a:r>
              <a:rPr lang="en-US" altLang="zh-CN" dirty="0" err="1"/>
              <a:t>Paxos</a:t>
            </a:r>
            <a:r>
              <a:rPr lang="zh-CN" altLang="en-US" dirty="0"/>
              <a:t>的容错不是拜占庭容错。拜占庭错误是指系统中的节点可能出现任何错误，包括有意的误导，故意破坏系统，当然也包括超时，重复发送消息，伪造签名等。</a:t>
            </a:r>
          </a:p>
          <a:p>
            <a:r>
              <a:rPr lang="zh-CN" altLang="en-US" dirty="0"/>
              <a:t>但是在联盟链中，系统中的节点可能是利益对立方，节点完全有动机在一些不利于自己的情况下尝试作恶，破坏系统的一致性。因此，联盟链的共识算法必须要能够容忍拜占庭节点，不能使用</a:t>
            </a:r>
            <a:r>
              <a:rPr lang="en-US" altLang="zh-CN" dirty="0" err="1"/>
              <a:t>Paxos</a:t>
            </a:r>
            <a:r>
              <a:rPr lang="zh-CN" altLang="en-US" dirty="0"/>
              <a:t>这样的非</a:t>
            </a:r>
            <a:r>
              <a:rPr lang="en-US" altLang="zh-CN" dirty="0"/>
              <a:t>BFT</a:t>
            </a:r>
            <a:r>
              <a:rPr lang="zh-CN" altLang="en-US" dirty="0"/>
              <a:t>算法。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dirty="0"/>
              <a:t>PBFT（实用拜占庭容错算法）最初出现在MIT的Miguel 和 Barbara Liskov 的学术论文中，该算法可以应用于吞吐量不大但需要处理大量事件的数字资产平台。</a:t>
            </a:r>
          </a:p>
          <a:p>
            <a:r>
              <a:rPr lang="en-US" altLang="zh-CN" dirty="0"/>
              <a:t>1999</a:t>
            </a:r>
            <a:r>
              <a:rPr lang="zh-CN" altLang="en-US" dirty="0"/>
              <a:t>年</a:t>
            </a:r>
            <a:r>
              <a:rPr lang="en-US" altLang="zh-CN" dirty="0"/>
              <a:t>Castro</a:t>
            </a:r>
            <a:r>
              <a:rPr lang="zh-CN" altLang="en-US" dirty="0"/>
              <a:t>和</a:t>
            </a:r>
            <a:r>
              <a:rPr lang="en-US" altLang="zh-CN" dirty="0" err="1"/>
              <a:t>Liskov</a:t>
            </a:r>
            <a:r>
              <a:rPr lang="zh-CN" altLang="en-US" dirty="0"/>
              <a:t>提出的</a:t>
            </a:r>
            <a:r>
              <a:rPr lang="en-US" altLang="zh-CN" dirty="0"/>
              <a:t>PBFT</a:t>
            </a:r>
            <a:r>
              <a:rPr lang="zh-CN" altLang="en-US" dirty="0"/>
              <a:t>是第一个得到广泛应用的</a:t>
            </a:r>
            <a:r>
              <a:rPr lang="en-US" altLang="zh-CN" dirty="0"/>
              <a:t>BFT</a:t>
            </a:r>
            <a:r>
              <a:rPr lang="zh-CN" altLang="en-US" dirty="0"/>
              <a:t>算法，在</a:t>
            </a:r>
            <a:r>
              <a:rPr lang="en-US" altLang="zh-CN" dirty="0"/>
              <a:t>PBFT</a:t>
            </a:r>
            <a:r>
              <a:rPr lang="zh-CN" altLang="en-US" dirty="0"/>
              <a:t>算法中，至多可以容忍不超过系统全部节点数量的</a:t>
            </a:r>
            <a:r>
              <a:rPr lang="en-US" altLang="zh-CN" dirty="0"/>
              <a:t>1/3</a:t>
            </a:r>
            <a:r>
              <a:rPr lang="zh-CN" altLang="en-US" dirty="0"/>
              <a:t>的拜占庭节点，即如果有超过</a:t>
            </a:r>
            <a:r>
              <a:rPr lang="en-US" altLang="zh-CN" dirty="0"/>
              <a:t>2/3</a:t>
            </a:r>
            <a:r>
              <a:rPr lang="zh-CN" altLang="en-US" dirty="0"/>
              <a:t>的正常节点，整个系统就可以正常工作。因为非常适合联盟链的应用场景，</a:t>
            </a:r>
            <a:r>
              <a:rPr lang="en-US" altLang="zh-CN" dirty="0"/>
              <a:t>PBFT</a:t>
            </a:r>
            <a:r>
              <a:rPr lang="zh-CN" altLang="en-US" dirty="0"/>
              <a:t>及其改进算法因此成为目前被使用最多的联盟链共识算法。不过</a:t>
            </a:r>
            <a:r>
              <a:rPr lang="en-US" altLang="zh-CN" dirty="0"/>
              <a:t>PBFT</a:t>
            </a:r>
            <a:r>
              <a:rPr lang="zh-CN" altLang="en-US" dirty="0"/>
              <a:t>仍然是依靠法定多数（</a:t>
            </a:r>
            <a:r>
              <a:rPr lang="en-US" altLang="zh-CN" dirty="0"/>
              <a:t>quorum</a:t>
            </a:r>
            <a:r>
              <a:rPr lang="zh-CN" altLang="en-US" dirty="0"/>
              <a:t>），一个节点一票，少数服从多数的方式，实现了拜占庭容错。对于联盟链而言，这个前提没问题，甚至于是优点所在。但是在公有链中，就有很大的问题。</a:t>
            </a:r>
          </a:p>
          <a:p>
            <a:endParaRPr lang="en-US" altLang="zh-CN" dirty="0"/>
          </a:p>
          <a:p>
            <a:r>
              <a:rPr lang="zh-CN" altLang="en-US" b="1" dirty="0"/>
              <a:t>密码学</a:t>
            </a:r>
            <a:endParaRPr lang="en-US" altLang="zh-CN" b="1" dirty="0"/>
          </a:p>
          <a:p>
            <a:r>
              <a:rPr lang="zh-CN" altLang="en-US" dirty="0"/>
              <a:t>密码学是研究编制密码和破译密码的技术科学。研究密码变化的客观规律，应用于编制密码以保守通信秘密的，称为编码学；应用于破译密码以获取通信情报的，称为破译学，总称密码学。</a:t>
            </a:r>
            <a:endParaRPr lang="en-US" altLang="zh-CN" dirty="0"/>
          </a:p>
          <a:p>
            <a:r>
              <a:rPr lang="zh-CN" altLang="en-US" dirty="0"/>
              <a:t>基本原理的密码法，可以分成两种：</a:t>
            </a:r>
            <a:r>
              <a:rPr lang="zh-CN" altLang="en-US" dirty="0">
                <a:hlinkClick r:id="rId3"/>
              </a:rPr>
              <a:t>移位法</a:t>
            </a:r>
            <a:r>
              <a:rPr lang="zh-CN" altLang="en-US" dirty="0"/>
              <a:t>（</a:t>
            </a:r>
            <a:r>
              <a:rPr lang="en-US" altLang="zh-CN" dirty="0"/>
              <a:t>transposition）</a:t>
            </a:r>
            <a:r>
              <a:rPr lang="zh-CN" altLang="en-US" dirty="0"/>
              <a:t>和</a:t>
            </a:r>
            <a:r>
              <a:rPr lang="zh-CN" altLang="en-US" dirty="0">
                <a:hlinkClick r:id="rId4"/>
              </a:rPr>
              <a:t>替代法</a:t>
            </a:r>
            <a:r>
              <a:rPr lang="zh-CN" altLang="en-US" dirty="0"/>
              <a:t>（</a:t>
            </a:r>
            <a:r>
              <a:rPr lang="en-US" altLang="zh-CN" dirty="0"/>
              <a:t>substitution），</a:t>
            </a:r>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r>
              <a:rPr lang="zh-CN" altLang="en-US" dirty="0">
                <a:hlinkClick r:id="rId5"/>
              </a:rPr>
              <a:t>数据加密</a:t>
            </a:r>
            <a:r>
              <a:rPr lang="zh-CN" altLang="en-US" dirty="0"/>
              <a:t>的基本思想是通过变换信息的表示形式来伪装需要保护的敏感</a:t>
            </a:r>
            <a:r>
              <a:rPr lang="zh-CN" altLang="en-US" dirty="0">
                <a:hlinkClick r:id="rId6"/>
              </a:rPr>
              <a:t>信息</a:t>
            </a:r>
            <a:r>
              <a:rPr lang="zh-CN" altLang="en-US" dirty="0"/>
              <a:t>，使非授权者不能了解被保护信息的内容。网络安全使用密码学来辅助完成在传递敏感信息的的相关问题，主要包括：</a:t>
            </a:r>
          </a:p>
          <a:p>
            <a:r>
              <a:rPr lang="en-US" altLang="zh-CN" dirty="0"/>
              <a:t>(I</a:t>
            </a:r>
            <a:r>
              <a:rPr lang="zh-CN" altLang="en-US" dirty="0"/>
              <a:t>）机密性（</a:t>
            </a:r>
            <a:r>
              <a:rPr lang="en-US" altLang="zh-CN" dirty="0"/>
              <a:t>confidentiality)</a:t>
            </a:r>
          </a:p>
          <a:p>
            <a:r>
              <a:rPr lang="zh-CN" altLang="en-US" dirty="0"/>
              <a:t>仅有发送方和指定的接收方能够理解传输的报文内容。窃听者可以截取到加密了的报文，但不能还原出原来的信息，即不能得到报文内容。</a:t>
            </a:r>
          </a:p>
          <a:p>
            <a:r>
              <a:rPr lang="en-US" altLang="zh-CN" dirty="0"/>
              <a:t>(II</a:t>
            </a:r>
            <a:r>
              <a:rPr lang="zh-CN" altLang="en-US" dirty="0"/>
              <a:t>）鉴别（</a:t>
            </a:r>
            <a:r>
              <a:rPr lang="en-US" altLang="zh-CN" dirty="0"/>
              <a:t>authentication)</a:t>
            </a:r>
          </a:p>
          <a:p>
            <a:r>
              <a:rPr lang="zh-CN" altLang="en-US" dirty="0"/>
              <a:t>发送方和接收方都应该能证实通信过程所涉及的另一方， 通信的另一方确实具有他们所声称的身份。即第三者不能冒充跟你通信的对方，能对对方的身份进行鉴别。</a:t>
            </a:r>
          </a:p>
          <a:p>
            <a:r>
              <a:rPr lang="en-US" altLang="zh-CN" dirty="0"/>
              <a:t>(III</a:t>
            </a:r>
            <a:r>
              <a:rPr lang="zh-CN" altLang="en-US" dirty="0"/>
              <a:t>）报文完整性（</a:t>
            </a:r>
            <a:r>
              <a:rPr lang="en-US" altLang="zh-CN" dirty="0"/>
              <a:t>message </a:t>
            </a:r>
            <a:r>
              <a:rPr lang="en-US" altLang="zh-CN" dirty="0" err="1"/>
              <a:t>intergrity</a:t>
            </a:r>
            <a:r>
              <a:rPr lang="en-US" altLang="zh-CN" dirty="0"/>
              <a:t>)</a:t>
            </a:r>
          </a:p>
          <a:p>
            <a:r>
              <a:rPr lang="zh-CN" altLang="en-US" dirty="0"/>
              <a:t>即使发送方和接收方可以互相鉴别对方，但他们还需要确保其通信的内容在</a:t>
            </a:r>
            <a:r>
              <a:rPr lang="zh-CN" altLang="en-US" dirty="0">
                <a:hlinkClick r:id="rId7"/>
              </a:rPr>
              <a:t>传输</a:t>
            </a:r>
            <a:r>
              <a:rPr lang="zh-CN" altLang="en-US" dirty="0"/>
              <a:t>过程中未被改变。</a:t>
            </a:r>
          </a:p>
          <a:p>
            <a:r>
              <a:rPr lang="en-US" altLang="zh-CN" dirty="0"/>
              <a:t>(IV</a:t>
            </a:r>
            <a:r>
              <a:rPr lang="zh-CN" altLang="en-US" dirty="0"/>
              <a:t>）不可否认性（</a:t>
            </a:r>
            <a:r>
              <a:rPr lang="en-US" altLang="zh-CN" dirty="0"/>
              <a:t>non-repudiation)</a:t>
            </a:r>
          </a:p>
          <a:p>
            <a:r>
              <a:rPr lang="zh-CN" altLang="en-US" dirty="0"/>
              <a:t>如果人们收到通信对方的报文后，还要证实报文确实来自所宣称的发送方，发送方也不能在发送报文以后否认自己发送过报文。</a:t>
            </a:r>
          </a:p>
          <a:p>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r>
              <a:rPr lang="en-US" altLang="zh-CN" kern="100" dirty="0">
                <a:latin typeface="Times New Roman" panose="02020603050405020304" pitchFamily="18" charset="0"/>
                <a:ea typeface="宋体" panose="02010600030101010101" pitchFamily="2" charset="-122"/>
                <a:cs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Neal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Koblitz</a:t>
            </a:r>
            <a:r>
              <a:rPr lang="zh-CN" altLang="zh-CN" kern="100" dirty="0">
                <a:latin typeface="Times New Roman" panose="02020603050405020304" pitchFamily="18" charset="0"/>
                <a:ea typeface="宋体" panose="02010600030101010101" pitchFamily="2" charset="-122"/>
                <a:cs typeface="宋体" panose="02010600030101010101" pitchFamily="2" charset="-122"/>
              </a:rPr>
              <a:t>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Victor Miller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两人提出椭圆曲线密码学（</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Cryptography</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[17][18]</a:t>
            </a:r>
            <a:r>
              <a:rPr lang="zh-CN" altLang="zh-CN" kern="100" dirty="0">
                <a:latin typeface="Times New Roman" panose="02020603050405020304" pitchFamily="18" charset="0"/>
                <a:ea typeface="宋体" panose="02010600030101010101" pitchFamily="2" charset="-122"/>
                <a:cs typeface="宋体" panose="02010600030101010101" pitchFamily="2" charset="-122"/>
              </a:rPr>
              <a:t>，第一次将椭圆曲线用于密码学中，建立公开金钥加密演算法。相较于之前的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好处在于可用较短的金钥，却可以达到与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相同的安全强度。</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David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Chaum</a:t>
            </a:r>
            <a:r>
              <a:rPr lang="zh-CN" altLang="zh-CN" kern="100" dirty="0">
                <a:latin typeface="Times New Roman" panose="02020603050405020304" pitchFamily="18" charset="0"/>
                <a:ea typeface="宋体" panose="02010600030101010101" pitchFamily="2" charset="-122"/>
                <a:cs typeface="宋体" panose="02010600030101010101" pitchFamily="2" charset="-122"/>
              </a:rPr>
              <a:t>根据之前提出的密码学网络支付系统理念，实现了一个不可追踪密码学网络支付系统，称为“</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[19]</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。不过</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是一个中心化的系统，但区块链技术在隐私安全上却借鉴了其很多的设计。</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Scott Vanstone</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等人基于</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提出了性能更好的椭圆曲线数位签章演算法（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Digital Signature Algorithm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ECDSA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[22]</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en-US" altLang="zh-CN" dirty="0"/>
          </a:p>
          <a:p>
            <a:r>
              <a:rPr lang="zh-CN" altLang="en-US" b="1" dirty="0"/>
              <a:t>智能合约</a:t>
            </a:r>
            <a:endParaRPr lang="en-US" altLang="zh-CN" b="1" dirty="0"/>
          </a:p>
          <a:p>
            <a:pPr latinLnBrk="0"/>
            <a:r>
              <a:rPr lang="zh-CN" altLang="en-US" sz="1200" b="0" i="0" kern="1200" dirty="0">
                <a:solidFill>
                  <a:schemeClr val="tx1"/>
                </a:solidFill>
                <a:effectLst/>
                <a:latin typeface="+mn-lt"/>
                <a:ea typeface="+mn-ea"/>
                <a:cs typeface="+mn-cs"/>
              </a:rPr>
              <a:t>“智能合约”（</a:t>
            </a:r>
            <a:r>
              <a:rPr lang="en-US" altLang="zh-CN" sz="1200" b="0" i="0" kern="1200" dirty="0">
                <a:solidFill>
                  <a:schemeClr val="tx1"/>
                </a:solidFill>
                <a:effectLst/>
                <a:latin typeface="+mn-lt"/>
                <a:ea typeface="+mn-ea"/>
                <a:cs typeface="+mn-cs"/>
              </a:rPr>
              <a:t>smart contract</a:t>
            </a:r>
            <a:r>
              <a:rPr lang="zh-CN" altLang="en-US" sz="1200" b="0" i="0" kern="1200" dirty="0">
                <a:solidFill>
                  <a:schemeClr val="tx1"/>
                </a:solidFill>
                <a:effectLst/>
                <a:latin typeface="+mn-lt"/>
                <a:ea typeface="+mn-ea"/>
                <a:cs typeface="+mn-cs"/>
              </a:rPr>
              <a:t>）这个术语至少可以追溯到</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年，是由跨领域法律学者尼克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萨博（</a:t>
            </a:r>
            <a:r>
              <a:rPr lang="en-US" altLang="zh-CN" sz="1200" b="0" i="0" kern="1200" dirty="0">
                <a:solidFill>
                  <a:schemeClr val="tx1"/>
                </a:solidFill>
                <a:effectLst/>
                <a:latin typeface="+mn-lt"/>
                <a:ea typeface="+mn-ea"/>
                <a:cs typeface="+mn-cs"/>
              </a:rPr>
              <a:t>Nick Szabo</a:t>
            </a:r>
            <a:r>
              <a:rPr lang="zh-CN" altLang="en-US" sz="1200" b="0" i="0" kern="1200" dirty="0">
                <a:solidFill>
                  <a:schemeClr val="tx1"/>
                </a:solidFill>
                <a:effectLst/>
                <a:latin typeface="+mn-lt"/>
                <a:ea typeface="+mn-ea"/>
                <a:cs typeface="+mn-cs"/>
              </a:rPr>
              <a:t>）提出来的。他在发表在自己的网站的几篇文章中提到了智能合约的理念。他的定义如下：</a:t>
            </a:r>
          </a:p>
          <a:p>
            <a:pPr latinLnBrk="0"/>
            <a:r>
              <a:rPr lang="zh-CN" altLang="en-US" sz="1200" b="0" i="0" kern="1200" dirty="0">
                <a:solidFill>
                  <a:schemeClr val="tx1"/>
                </a:solidFill>
                <a:effectLst/>
                <a:latin typeface="+mn-lt"/>
                <a:ea typeface="+mn-ea"/>
                <a:cs typeface="+mn-cs"/>
              </a:rPr>
              <a:t>“一个智能合约是一套以数字形式定义的承诺（</a:t>
            </a:r>
            <a:r>
              <a:rPr lang="en-US" altLang="zh-CN" sz="1200" b="0" i="0" kern="1200" dirty="0">
                <a:solidFill>
                  <a:schemeClr val="tx1"/>
                </a:solidFill>
                <a:effectLst/>
                <a:latin typeface="+mn-lt"/>
                <a:ea typeface="+mn-ea"/>
                <a:cs typeface="+mn-cs"/>
              </a:rPr>
              <a:t>promises</a:t>
            </a:r>
            <a:r>
              <a:rPr lang="zh-CN" altLang="en-US" sz="1200" b="0" i="0" kern="1200" dirty="0">
                <a:solidFill>
                  <a:schemeClr val="tx1"/>
                </a:solidFill>
                <a:effectLst/>
                <a:latin typeface="+mn-lt"/>
                <a:ea typeface="+mn-ea"/>
                <a:cs typeface="+mn-cs"/>
              </a:rPr>
              <a:t>） ，包括合约参与方可以在上面执行这些承诺的协议。”</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详细的阐述他的定义：</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承诺</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一套承诺指的是合约参与方同意的（经常是相互的）权利和义务。这些承诺定义了合约的本质和目的。以一个销售合约为典型例子。卖家承诺发送货物，买家承诺支付合理的货款。</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数字形式</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数字形式意味着合约不得不写入计算机可读的代码中。这是必须的，因为只要参与方达成协定，智能合约建立的权利和义务，是由一台计算机或者计算机网络执行的。</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）达成协定</a:t>
            </a:r>
          </a:p>
          <a:p>
            <a:pPr latinLnBrk="0"/>
            <a:r>
              <a:rPr lang="zh-CN" altLang="en-US" sz="1200" b="0" i="0" kern="1200" dirty="0">
                <a:solidFill>
                  <a:schemeClr val="tx1"/>
                </a:solidFill>
                <a:effectLst/>
                <a:latin typeface="+mn-lt"/>
                <a:ea typeface="+mn-ea"/>
                <a:cs typeface="+mn-cs"/>
              </a:rPr>
              <a:t>智能合约的参与方什么时候达成协定呢？答案取决于特定的智能合约实施。一般而言，当参与方通过在合约宿主平台上安装合约，致力于合约的执行时，合约就被发现了。</a:t>
            </a: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）合约执行</a:t>
            </a:r>
          </a:p>
          <a:p>
            <a:pPr latinLnBrk="0"/>
            <a:r>
              <a:rPr lang="zh-CN" altLang="en-US" sz="1200" b="0" i="0" kern="1200" dirty="0">
                <a:solidFill>
                  <a:schemeClr val="tx1"/>
                </a:solidFill>
                <a:effectLst/>
                <a:latin typeface="+mn-lt"/>
                <a:ea typeface="+mn-ea"/>
                <a:cs typeface="+mn-cs"/>
              </a:rPr>
              <a:t>“执行”的真正意思也依赖于实施。一般而言，执行意味着通过技术手段积极实施。</a:t>
            </a: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）计算机可读的代码</a:t>
            </a:r>
          </a:p>
          <a:p>
            <a:pPr latinLnBrk="0"/>
            <a:r>
              <a:rPr lang="zh-CN" altLang="en-US" sz="1200" b="0" i="0" kern="1200" dirty="0">
                <a:solidFill>
                  <a:schemeClr val="tx1"/>
                </a:solidFill>
                <a:effectLst/>
                <a:latin typeface="+mn-lt"/>
                <a:ea typeface="+mn-ea"/>
                <a:cs typeface="+mn-cs"/>
              </a:rPr>
              <a:t>另外，合约需要的特定“数字形式”非常依赖于参与方同意使用的协议。</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协议</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协议是技术实现（</a:t>
            </a:r>
            <a:r>
              <a:rPr lang="en-US" altLang="zh-CN" sz="1200" b="0" i="0" kern="1200" dirty="0">
                <a:solidFill>
                  <a:schemeClr val="tx1"/>
                </a:solidFill>
                <a:effectLst/>
                <a:latin typeface="+mn-lt"/>
                <a:ea typeface="+mn-ea"/>
                <a:cs typeface="+mn-cs"/>
              </a:rPr>
              <a:t>technical implementation</a:t>
            </a:r>
            <a:r>
              <a:rPr lang="zh-CN" altLang="en-US" sz="1200" b="0" i="0" kern="1200" dirty="0">
                <a:solidFill>
                  <a:schemeClr val="tx1"/>
                </a:solidFill>
                <a:effectLst/>
                <a:latin typeface="+mn-lt"/>
                <a:ea typeface="+mn-ea"/>
                <a:cs typeface="+mn-cs"/>
              </a:rPr>
              <a:t>），在这个基础上，合约承诺被实现，或者合约承诺实现被记录下来。选择哪个协议取决于许多因素，最重要的因素是在合约履行期间，被交易资产的本质。假设，参与方同意货款以比特币支付。选择的协议很明显将会是比特币协议，在此协议上，智能合约被实施。因此，合约必须要用到的“数字形式”就是比特币脚本语言。比特币脚本语言是一种非图灵完备的、命令式的、基于栈的编程语言，类似于</a:t>
            </a:r>
            <a:r>
              <a:rPr lang="en-US" altLang="zh-CN" sz="1200" b="0" i="0" kern="1200" dirty="0">
                <a:solidFill>
                  <a:schemeClr val="tx1"/>
                </a:solidFill>
                <a:effectLst/>
                <a:latin typeface="+mn-lt"/>
                <a:ea typeface="+mn-ea"/>
                <a:cs typeface="+mn-cs"/>
              </a:rPr>
              <a:t>Forth</a:t>
            </a:r>
            <a:r>
              <a:rPr lang="zh-CN" altLang="en-US" sz="1200" b="0" i="0" kern="1200" dirty="0">
                <a:solidFill>
                  <a:schemeClr val="tx1"/>
                </a:solidFill>
                <a:effectLst/>
                <a:latin typeface="+mn-lt"/>
                <a:ea typeface="+mn-ea"/>
                <a:cs typeface="+mn-cs"/>
              </a:rPr>
              <a:t>。</a:t>
            </a:r>
          </a:p>
          <a:p>
            <a:pPr latinLnBrk="0"/>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分布式数据库</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分布式数据库是指利用高速计算机网络将物理上分散的多个数据存储单元连接起来组成一个逻辑上统一的数据库。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分布式数据库的基本思想是将原来集中式数据库中的数据分散存储到多个通过网络连接的数据存储节点上，以获取更大的存储容量和更高的并发访问量。</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这种组织</a:t>
            </a:r>
            <a:r>
              <a:rPr lang="zh-CN" altLang="en-US" sz="1200" b="0" i="0" u="none" strike="noStrike" kern="1200" dirty="0">
                <a:solidFill>
                  <a:schemeClr val="tx1"/>
                </a:solidFill>
                <a:effectLst/>
                <a:latin typeface="+mn-lt"/>
                <a:ea typeface="+mn-ea"/>
                <a:cs typeface="+mn-cs"/>
                <a:hlinkClick r:id="rId8"/>
              </a:rPr>
              <a:t>数据库</a:t>
            </a:r>
            <a:r>
              <a:rPr lang="zh-CN" altLang="en-US" sz="1200" b="0" i="0" kern="1200" dirty="0">
                <a:solidFill>
                  <a:schemeClr val="tx1"/>
                </a:solidFill>
                <a:effectLst/>
                <a:latin typeface="+mn-lt"/>
                <a:ea typeface="+mn-ea"/>
                <a:cs typeface="+mn-cs"/>
              </a:rPr>
              <a:t>的方法克服了物理中心数据库组织的弱点。</a:t>
            </a:r>
          </a:p>
          <a:p>
            <a:r>
              <a:rPr lang="zh-CN" altLang="en-US" sz="1200" b="0" i="0" kern="1200" dirty="0">
                <a:solidFill>
                  <a:schemeClr val="tx1"/>
                </a:solidFill>
                <a:effectLst/>
                <a:latin typeface="+mn-lt"/>
                <a:ea typeface="+mn-ea"/>
                <a:cs typeface="+mn-cs"/>
              </a:rPr>
              <a:t>第一，降低了</a:t>
            </a:r>
            <a:r>
              <a:rPr lang="zh-CN" altLang="en-US" sz="1200" b="0" i="0" u="none" strike="noStrike" kern="1200" dirty="0">
                <a:solidFill>
                  <a:schemeClr val="tx1"/>
                </a:solidFill>
                <a:effectLst/>
                <a:latin typeface="+mn-lt"/>
                <a:ea typeface="+mn-ea"/>
                <a:cs typeface="+mn-cs"/>
                <a:hlinkClick r:id="rId9"/>
              </a:rPr>
              <a:t>数据传送</a:t>
            </a:r>
            <a:r>
              <a:rPr lang="zh-CN" altLang="en-US" sz="1200" b="0" i="0" kern="1200" dirty="0">
                <a:solidFill>
                  <a:schemeClr val="tx1"/>
                </a:solidFill>
                <a:effectLst/>
                <a:latin typeface="+mn-lt"/>
                <a:ea typeface="+mn-ea"/>
                <a:cs typeface="+mn-cs"/>
              </a:rPr>
              <a:t>代价，因为大多数的对</a:t>
            </a:r>
            <a:r>
              <a:rPr lang="zh-CN" altLang="en-US" sz="1200" b="0" i="0" u="none" strike="noStrike" kern="1200" dirty="0">
                <a:solidFill>
                  <a:schemeClr val="tx1"/>
                </a:solidFill>
                <a:effectLst/>
                <a:latin typeface="+mn-lt"/>
                <a:ea typeface="+mn-ea"/>
                <a:cs typeface="+mn-cs"/>
                <a:hlinkClick r:id="rId8"/>
              </a:rPr>
              <a:t>数据库</a:t>
            </a:r>
            <a:r>
              <a:rPr lang="zh-CN" altLang="en-US" sz="1200" b="0" i="0" kern="1200" dirty="0">
                <a:solidFill>
                  <a:schemeClr val="tx1"/>
                </a:solidFill>
                <a:effectLst/>
                <a:latin typeface="+mn-lt"/>
                <a:ea typeface="+mn-ea"/>
                <a:cs typeface="+mn-cs"/>
              </a:rPr>
              <a:t>的访问操作都是针对局部数据库的，而不是对其他位置的数据库访问；</a:t>
            </a:r>
          </a:p>
          <a:p>
            <a:r>
              <a:rPr lang="zh-CN" altLang="en-US" sz="1200" b="0" i="0" kern="1200" dirty="0">
                <a:solidFill>
                  <a:schemeClr val="tx1"/>
                </a:solidFill>
                <a:effectLst/>
                <a:latin typeface="+mn-lt"/>
                <a:ea typeface="+mn-ea"/>
                <a:cs typeface="+mn-cs"/>
              </a:rPr>
              <a:t>第二，</a:t>
            </a:r>
            <a:r>
              <a:rPr lang="zh-CN" altLang="en-US" sz="1200" b="0" i="0" u="none" strike="noStrike" kern="1200" dirty="0">
                <a:solidFill>
                  <a:schemeClr val="tx1"/>
                </a:solidFill>
                <a:effectLst/>
                <a:latin typeface="+mn-lt"/>
                <a:ea typeface="+mn-ea"/>
                <a:cs typeface="+mn-cs"/>
                <a:hlinkClick r:id="rId10"/>
              </a:rPr>
              <a:t>系统的可靠性</a:t>
            </a:r>
            <a:r>
              <a:rPr lang="zh-CN" altLang="en-US" sz="1200" b="0" i="0" kern="1200" dirty="0">
                <a:solidFill>
                  <a:schemeClr val="tx1"/>
                </a:solidFill>
                <a:effectLst/>
                <a:latin typeface="+mn-lt"/>
                <a:ea typeface="+mn-ea"/>
                <a:cs typeface="+mn-cs"/>
              </a:rPr>
              <a:t>提高了很多，因为当网络出现故障时，仍然允许对局部数据库的操作，而且一个位置的故障不影响其他位置的处理工作，只有当访问出现故障位置的数据时，在某种程度上才受影响；</a:t>
            </a:r>
          </a:p>
          <a:p>
            <a:r>
              <a:rPr lang="zh-CN" altLang="en-US" sz="1200" b="0" i="0" kern="1200" dirty="0">
                <a:solidFill>
                  <a:schemeClr val="tx1"/>
                </a:solidFill>
                <a:effectLst/>
                <a:latin typeface="+mn-lt"/>
                <a:ea typeface="+mn-ea"/>
                <a:cs typeface="+mn-cs"/>
              </a:rPr>
              <a:t>第三，便于系统的扩充，增加一个新的局部数据库，或在某个位置扩充一台适当的小型</a:t>
            </a:r>
            <a:r>
              <a:rPr lang="zh-CN" altLang="en-US" sz="1200" b="0" i="0" u="none" strike="noStrike" kern="1200" dirty="0">
                <a:solidFill>
                  <a:schemeClr val="tx1"/>
                </a:solidFill>
                <a:effectLst/>
                <a:latin typeface="+mn-lt"/>
                <a:ea typeface="+mn-ea"/>
                <a:cs typeface="+mn-cs"/>
                <a:hlinkClick r:id="rId11"/>
              </a:rPr>
              <a:t>计算机</a:t>
            </a:r>
            <a:r>
              <a:rPr lang="zh-CN" altLang="en-US" sz="1200" b="0" i="0" kern="1200" dirty="0">
                <a:solidFill>
                  <a:schemeClr val="tx1"/>
                </a:solidFill>
                <a:effectLst/>
                <a:latin typeface="+mn-lt"/>
                <a:ea typeface="+mn-ea"/>
                <a:cs typeface="+mn-cs"/>
              </a:rPr>
              <a:t>，都很容易实现。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缺点：有些功能要付出更高的代价。例如，为了调配在几个位置上的活动，事务管理的性能比在中心</a:t>
            </a:r>
            <a:r>
              <a:rPr lang="zh-CN" altLang="en-US" sz="1200" b="0" i="0" u="none" strike="noStrike" kern="1200" dirty="0">
                <a:solidFill>
                  <a:schemeClr val="tx1"/>
                </a:solidFill>
                <a:effectLst/>
                <a:latin typeface="+mn-lt"/>
                <a:ea typeface="+mn-ea"/>
                <a:cs typeface="+mn-cs"/>
                <a:hlinkClick r:id="rId8"/>
              </a:rPr>
              <a:t>数据库</a:t>
            </a:r>
            <a:r>
              <a:rPr lang="zh-CN" altLang="en-US" sz="1200" b="0" i="0" kern="1200" dirty="0">
                <a:solidFill>
                  <a:schemeClr val="tx1"/>
                </a:solidFill>
                <a:effectLst/>
                <a:latin typeface="+mn-lt"/>
                <a:ea typeface="+mn-ea"/>
                <a:cs typeface="+mn-cs"/>
              </a:rPr>
              <a:t>时花费更高，而且甚至抵消许多其他的优点。</a:t>
            </a:r>
          </a:p>
          <a:p>
            <a:endParaRPr lang="en-US" altLang="zh-CN" b="1" dirty="0"/>
          </a:p>
          <a:p>
            <a:r>
              <a:rPr lang="zh-CN" altLang="en-US" b="1" dirty="0"/>
              <a:t>电子现金</a:t>
            </a:r>
            <a:endParaRPr lang="en-US" altLang="zh-CN" b="1" dirty="0"/>
          </a:p>
          <a:p>
            <a:r>
              <a:rPr lang="zh-CN" altLang="en-US" dirty="0"/>
              <a:t>电子现金</a:t>
            </a:r>
            <a:r>
              <a:rPr lang="en-US" altLang="zh-CN" dirty="0"/>
              <a:t>( E-cash )</a:t>
            </a:r>
            <a:r>
              <a:rPr lang="zh-CN" altLang="en-US" dirty="0"/>
              <a:t>全称：</a:t>
            </a:r>
            <a:r>
              <a:rPr lang="en-US" altLang="zh-CN" dirty="0"/>
              <a:t>Electronic cash</a:t>
            </a:r>
            <a:r>
              <a:rPr lang="zh-CN" altLang="en-US" dirty="0"/>
              <a:t>。又称为</a:t>
            </a:r>
            <a:r>
              <a:rPr lang="zh-CN" altLang="en-US" dirty="0">
                <a:hlinkClick r:id="rId12"/>
              </a:rPr>
              <a:t>电子货币</a:t>
            </a:r>
            <a:r>
              <a:rPr lang="en-US" altLang="zh-CN" dirty="0"/>
              <a:t>( E-money )</a:t>
            </a:r>
            <a:r>
              <a:rPr lang="zh-CN" altLang="en-US" dirty="0"/>
              <a:t>或</a:t>
            </a:r>
            <a:r>
              <a:rPr lang="zh-CN" altLang="en-US" dirty="0">
                <a:hlinkClick r:id="rId13"/>
              </a:rPr>
              <a:t>数字货币</a:t>
            </a:r>
            <a:r>
              <a:rPr lang="en-US" altLang="zh-CN" dirty="0"/>
              <a:t>( digital cash )</a:t>
            </a:r>
            <a:r>
              <a:rPr lang="zh-CN" altLang="en-US" dirty="0"/>
              <a:t>，是一种非常重要的</a:t>
            </a:r>
            <a:r>
              <a:rPr lang="zh-CN" altLang="en-US" dirty="0">
                <a:hlinkClick r:id="rId14"/>
              </a:rPr>
              <a:t>电子支付系统</a:t>
            </a:r>
            <a:r>
              <a:rPr lang="zh-CN" altLang="en-US" dirty="0"/>
              <a:t>，它可以被看作是现实货币的电子或数字模拟，电子现金以数字信息形式存在，通过互联网流通。但比现实货币更加方便、经济。它最简单的形式包括三个主体：商家，用户，银行；和四个安全协议过程：初始 化协议，提款协议，支付协议，存款协议。第一个电子现金方案是由</a:t>
            </a:r>
            <a:r>
              <a:rPr lang="en-US" altLang="zh-CN" dirty="0" err="1"/>
              <a:t>Chaum</a:t>
            </a:r>
            <a:r>
              <a:rPr lang="en-US" altLang="zh-CN" dirty="0"/>
              <a:t> [2]</a:t>
            </a:r>
            <a:r>
              <a:rPr lang="zh-CN" altLang="en-US" dirty="0"/>
              <a:t>在</a:t>
            </a:r>
            <a:r>
              <a:rPr lang="en-US" altLang="zh-CN" dirty="0"/>
              <a:t>1982</a:t>
            </a:r>
            <a:r>
              <a:rPr lang="zh-CN" altLang="en-US" dirty="0"/>
              <a:t>年提出，他利用盲签名技术来实现，可以完全保护用户的隐私权。但这种完全匿名的电子现金也为许多不法分子提供了方便，他们利用电子现金的完全匿名性进行一些违法犯罪活动，例如贪污、非法购买</a:t>
            </a:r>
            <a:r>
              <a:rPr lang="en-US" altLang="zh-CN" dirty="0"/>
              <a:t>(</a:t>
            </a:r>
            <a:r>
              <a:rPr lang="zh-CN" altLang="en-US" dirty="0"/>
              <a:t>如购买毒品、军火等 </a:t>
            </a:r>
            <a:r>
              <a:rPr lang="en-US" altLang="zh-CN" dirty="0"/>
              <a:t>)</a:t>
            </a:r>
            <a:r>
              <a:rPr lang="zh-CN" altLang="en-US" dirty="0"/>
              <a:t>、敲诈勒索等。警方即便拿到赃款，也不能抓出犯罪分子。基于这个原因，合理的电子现金系统应该是不完全或条件匿名的。</a:t>
            </a:r>
            <a:r>
              <a:rPr lang="en-US" altLang="zh-CN" dirty="0"/>
              <a:t>1995</a:t>
            </a:r>
            <a:r>
              <a:rPr lang="zh-CN" altLang="en-US" dirty="0"/>
              <a:t>年，</a:t>
            </a:r>
            <a:r>
              <a:rPr lang="en-US" altLang="zh-CN" dirty="0"/>
              <a:t>Stadler</a:t>
            </a:r>
            <a:r>
              <a:rPr lang="zh-CN" altLang="en-US" dirty="0"/>
              <a:t>等人 </a:t>
            </a:r>
            <a:r>
              <a:rPr lang="en-US" altLang="zh-CN" dirty="0"/>
              <a:t>[3]</a:t>
            </a:r>
            <a:r>
              <a:rPr lang="zh-CN" altLang="en-US" dirty="0"/>
              <a:t>提出了公平盲签名 </a:t>
            </a:r>
            <a:r>
              <a:rPr lang="en-US" altLang="zh-CN" dirty="0"/>
              <a:t>( fair blind signature)</a:t>
            </a:r>
            <a:r>
              <a:rPr lang="zh-CN" altLang="en-US" dirty="0"/>
              <a:t>的概念，可以用于条件匿名的</a:t>
            </a:r>
            <a:r>
              <a:rPr lang="zh-CN" altLang="en-US" dirty="0">
                <a:hlinkClick r:id="rId15"/>
              </a:rPr>
              <a:t>支付系统</a:t>
            </a:r>
            <a:r>
              <a:rPr lang="zh-CN" altLang="en-US" dirty="0"/>
              <a:t>。</a:t>
            </a:r>
            <a:r>
              <a:rPr lang="en-US" altLang="zh-CN" dirty="0"/>
              <a:t>1996</a:t>
            </a:r>
            <a:r>
              <a:rPr lang="zh-CN" altLang="en-US" dirty="0"/>
              <a:t>年，</a:t>
            </a:r>
            <a:r>
              <a:rPr lang="en-US" altLang="zh-CN" dirty="0" err="1"/>
              <a:t>Camenisch</a:t>
            </a:r>
            <a:r>
              <a:rPr lang="zh-CN" altLang="en-US" dirty="0"/>
              <a:t>等人</a:t>
            </a:r>
            <a:r>
              <a:rPr lang="en-US" altLang="zh-CN" dirty="0"/>
              <a:t>[4]</a:t>
            </a:r>
            <a:r>
              <a:rPr lang="zh-CN" altLang="en-US" dirty="0"/>
              <a:t>和 </a:t>
            </a:r>
            <a:r>
              <a:rPr lang="en-US" altLang="zh-CN" dirty="0"/>
              <a:t>Frankel</a:t>
            </a:r>
            <a:r>
              <a:rPr lang="zh-CN" altLang="en-US" dirty="0"/>
              <a:t>等人</a:t>
            </a:r>
            <a:r>
              <a:rPr lang="en-US" altLang="zh-CN" dirty="0"/>
              <a:t>[5]</a:t>
            </a:r>
            <a:r>
              <a:rPr lang="zh-CN" altLang="en-US" dirty="0"/>
              <a:t>分别独立地首次提出了公平的离线电子现金</a:t>
            </a:r>
            <a:r>
              <a:rPr lang="en-US" altLang="zh-CN" dirty="0"/>
              <a:t>( fair off-line electronic cash )</a:t>
            </a:r>
            <a:r>
              <a:rPr lang="zh-CN" altLang="en-US" dirty="0"/>
              <a:t>的概念，同时给出了两个方案。公平电子现金中的用户的匿名性是不完全的，它可以被一个可信赖的第三方 </a:t>
            </a:r>
            <a:r>
              <a:rPr lang="en-US" altLang="zh-CN" dirty="0"/>
              <a:t>( TTP)</a:t>
            </a:r>
            <a:r>
              <a:rPr lang="zh-CN" altLang="en-US" dirty="0"/>
              <a:t>撤消，从而可以防止利用电子现金的完全匿名性进行的犯罪活动。</a:t>
            </a:r>
          </a:p>
          <a:p>
            <a:r>
              <a:rPr lang="zh-CN" altLang="en-US" dirty="0"/>
              <a:t>电子现金是一种比较成熟的电子支付手段，适用于那些通过网络进行支付的小额交易。</a:t>
            </a:r>
          </a:p>
          <a:p>
            <a:r>
              <a:rPr lang="zh-CN" altLang="en-US" dirty="0"/>
              <a:t>电子现金的特点：</a:t>
            </a:r>
          </a:p>
          <a:p>
            <a:r>
              <a:rPr lang="en-US" altLang="zh-CN" dirty="0"/>
              <a:t>1</a:t>
            </a:r>
            <a:r>
              <a:rPr lang="zh-CN" altLang="en-US" dirty="0"/>
              <a:t>、银行和商家之间应有协议和授权关系。</a:t>
            </a:r>
          </a:p>
          <a:p>
            <a:r>
              <a:rPr lang="en-US" altLang="zh-CN" dirty="0"/>
              <a:t>2</a:t>
            </a:r>
            <a:r>
              <a:rPr lang="zh-CN" altLang="en-US" dirty="0"/>
              <a:t>、用户、商家和</a:t>
            </a:r>
            <a:r>
              <a:rPr lang="en-US" altLang="zh-CN" dirty="0"/>
              <a:t>E-cash</a:t>
            </a:r>
            <a:r>
              <a:rPr lang="zh-CN" altLang="en-US" dirty="0"/>
              <a:t>银行都需要使用</a:t>
            </a:r>
            <a:r>
              <a:rPr lang="en-US" altLang="zh-CN" dirty="0"/>
              <a:t>E-cash</a:t>
            </a:r>
            <a:r>
              <a:rPr lang="zh-CN" altLang="en-US" dirty="0"/>
              <a:t>软件。</a:t>
            </a:r>
          </a:p>
          <a:p>
            <a:r>
              <a:rPr lang="en-US" altLang="zh-CN" dirty="0"/>
              <a:t>3</a:t>
            </a:r>
            <a:r>
              <a:rPr lang="zh-CN" altLang="en-US" dirty="0"/>
              <a:t>、 </a:t>
            </a:r>
            <a:r>
              <a:rPr lang="en-US" altLang="zh-CN" dirty="0"/>
              <a:t>E-cash</a:t>
            </a:r>
            <a:r>
              <a:rPr lang="zh-CN" altLang="en-US" dirty="0"/>
              <a:t>银行负责用户和商家之间资金的转移。</a:t>
            </a:r>
          </a:p>
          <a:p>
            <a:r>
              <a:rPr lang="en-US" altLang="zh-CN" dirty="0"/>
              <a:t>4</a:t>
            </a:r>
            <a:r>
              <a:rPr lang="zh-CN" altLang="en-US" dirty="0"/>
              <a:t>、电子现金对使用者来说都是匿名的，使用电子现金消费可以保护使用者的信息</a:t>
            </a:r>
          </a:p>
          <a:p>
            <a:r>
              <a:rPr lang="zh-CN" altLang="en-US" dirty="0"/>
              <a:t>电子现金在经济领域起着与普通现金同样的作用，对正常的经济运行至关重要。</a:t>
            </a:r>
            <a:endParaRPr lang="en-US" altLang="zh-CN" dirty="0"/>
          </a:p>
          <a:p>
            <a:r>
              <a:rPr lang="zh-CN" altLang="en-US" dirty="0"/>
              <a:t>电子现金应具备以下性质 </a:t>
            </a:r>
            <a:r>
              <a:rPr lang="en-US" altLang="zh-CN" dirty="0"/>
              <a:t>:</a:t>
            </a:r>
          </a:p>
          <a:p>
            <a:r>
              <a:rPr lang="en-US" altLang="zh-CN" dirty="0"/>
              <a:t>1. </a:t>
            </a:r>
            <a:r>
              <a:rPr lang="zh-CN" altLang="en-US" dirty="0"/>
              <a:t>独立性</a:t>
            </a:r>
            <a:r>
              <a:rPr lang="en-US" altLang="zh-CN" dirty="0"/>
              <a:t>: </a:t>
            </a:r>
            <a:r>
              <a:rPr lang="zh-CN" altLang="en-US" dirty="0"/>
              <a:t>电子现金的安全性不能只靠物理上的安全来保证，必须通过电子现金自身使用的各项密码技术来保证电子现金的安全</a:t>
            </a:r>
            <a:r>
              <a:rPr lang="en-US" altLang="zh-CN" dirty="0"/>
              <a:t>;</a:t>
            </a:r>
          </a:p>
          <a:p>
            <a:r>
              <a:rPr lang="en-US" altLang="zh-CN" dirty="0"/>
              <a:t>2. </a:t>
            </a:r>
            <a:r>
              <a:rPr lang="zh-CN" altLang="en-US" dirty="0"/>
              <a:t>不可重复花费</a:t>
            </a:r>
            <a:r>
              <a:rPr lang="en-US" altLang="zh-CN" dirty="0"/>
              <a:t>: </a:t>
            </a:r>
            <a:r>
              <a:rPr lang="zh-CN" altLang="en-US" dirty="0"/>
              <a:t>电子现金只能使用一次，重复花费能被容易地检查出来；</a:t>
            </a:r>
          </a:p>
          <a:p>
            <a:r>
              <a:rPr lang="en-US" altLang="zh-CN" dirty="0"/>
              <a:t>3. </a:t>
            </a:r>
            <a:r>
              <a:rPr lang="zh-CN" altLang="en-US" dirty="0"/>
              <a:t>匿名性：银行和商家互通也不能跟踪电子现金的使用，就是无法将电子现金的用户的购买行为联系到一起，从而隐蔽电子现金用户的购买历史；</a:t>
            </a:r>
          </a:p>
          <a:p>
            <a:r>
              <a:rPr lang="en-US" altLang="zh-CN" dirty="0"/>
              <a:t>4. </a:t>
            </a:r>
            <a:r>
              <a:rPr lang="zh-CN" altLang="en-US" dirty="0"/>
              <a:t>不可伪造性：用户不能造假币，包括两种情况：一是用户不能凭空制造有效的电子现金；二是用户从银行提取</a:t>
            </a:r>
            <a:r>
              <a:rPr lang="en-US" altLang="zh-CN" dirty="0"/>
              <a:t>N</a:t>
            </a:r>
            <a:r>
              <a:rPr lang="zh-CN" altLang="en-US" dirty="0"/>
              <a:t>个有效的电子现金后，也不能根据提取和支付这</a:t>
            </a:r>
            <a:r>
              <a:rPr lang="en-US" altLang="zh-CN" dirty="0"/>
              <a:t>N</a:t>
            </a:r>
            <a:r>
              <a:rPr lang="zh-CN" altLang="en-US" dirty="0"/>
              <a:t>个电子现金的信息制造出有效的电子现金；</a:t>
            </a:r>
          </a:p>
          <a:p>
            <a:r>
              <a:rPr lang="en-US" altLang="zh-CN" dirty="0"/>
              <a:t>5. </a:t>
            </a:r>
            <a:r>
              <a:rPr lang="zh-CN" altLang="en-US" dirty="0"/>
              <a:t>可传递性：用户能将电子现金像普通现金一样，在用户之间任意转让，且不能被跟踪；</a:t>
            </a:r>
          </a:p>
          <a:p>
            <a:r>
              <a:rPr lang="en-US" altLang="zh-CN" dirty="0"/>
              <a:t>6. </a:t>
            </a:r>
            <a:r>
              <a:rPr lang="zh-CN" altLang="en-US" dirty="0"/>
              <a:t>可分性：电子现金不仅能作为整体使用，还应能被分为更小的部分多次使用，只要各部分的面额之和与原电子现金面额相等，就可以进行任意金额的支付</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22</a:t>
            </a:fld>
            <a:endParaRPr lang="zh-CN" altLang="en-US"/>
          </a:p>
        </p:txBody>
      </p:sp>
    </p:spTree>
    <p:extLst>
      <p:ext uri="{BB962C8B-B14F-4D97-AF65-F5344CB8AC3E}">
        <p14:creationId xmlns:p14="http://schemas.microsoft.com/office/powerpoint/2010/main" val="120338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a:t>
            </a:fld>
            <a:endParaRPr lang="zh-CN" altLang="en-US"/>
          </a:p>
        </p:txBody>
      </p:sp>
    </p:spTree>
    <p:extLst>
      <p:ext uri="{BB962C8B-B14F-4D97-AF65-F5344CB8AC3E}">
        <p14:creationId xmlns:p14="http://schemas.microsoft.com/office/powerpoint/2010/main" val="125331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等人提出拜占庭将军问题（</a:t>
            </a:r>
            <a:r>
              <a:rPr lang="en-US" altLang="zh-CN" kern="100" dirty="0">
                <a:latin typeface="Times New Roman" panose="02020603050405020304" pitchFamily="18" charset="0"/>
                <a:ea typeface="宋体" panose="02010600030101010101" pitchFamily="2" charset="-122"/>
                <a:cs typeface="宋体" panose="02010600030101010101" pitchFamily="2" charset="-122"/>
              </a:rPr>
              <a:t>Byzantine Generals Problem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[16]</a:t>
            </a:r>
            <a:r>
              <a:rPr lang="zh-CN" altLang="zh-CN" kern="100" dirty="0">
                <a:latin typeface="Times New Roman" panose="02020603050405020304" pitchFamily="18" charset="0"/>
                <a:ea typeface="宋体" panose="02010600030101010101" pitchFamily="2" charset="-122"/>
                <a:cs typeface="宋体" panose="02010600030101010101" pitchFamily="2" charset="-122"/>
              </a:rPr>
              <a:t>，这是一个到现在都非常著名的问题，它是一个分布式计算领域的问题，设法建立具有容错性的分布式系统，即在一个存在故障节点和错误信息的分布式系统中保证正常节点达到共识，保持信息传递的一致性。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Neal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Koblitz</a:t>
            </a:r>
            <a:r>
              <a:rPr lang="zh-CN" altLang="zh-CN" kern="100" dirty="0">
                <a:latin typeface="Times New Roman" panose="02020603050405020304" pitchFamily="18" charset="0"/>
                <a:ea typeface="宋体" panose="02010600030101010101" pitchFamily="2" charset="-122"/>
                <a:cs typeface="宋体" panose="02010600030101010101" pitchFamily="2" charset="-122"/>
              </a:rPr>
              <a:t>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Victor Miller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两人提出椭圆曲线密码学（</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Cryptography</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[17][18]</a:t>
            </a:r>
            <a:r>
              <a:rPr lang="zh-CN" altLang="zh-CN" kern="100" dirty="0">
                <a:latin typeface="Times New Roman" panose="02020603050405020304" pitchFamily="18" charset="0"/>
                <a:ea typeface="宋体" panose="02010600030101010101" pitchFamily="2" charset="-122"/>
                <a:cs typeface="宋体" panose="02010600030101010101" pitchFamily="2" charset="-122"/>
              </a:rPr>
              <a:t>，第一次将椭圆曲线用于密码学中，建立公开金钥加密演算法。相较于之前的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好处在于可用较短的金钥，却可以达到与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RSA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相同的安全强度。</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David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Chaum</a:t>
            </a:r>
            <a:r>
              <a:rPr lang="zh-CN" altLang="zh-CN" kern="100" dirty="0">
                <a:latin typeface="Times New Roman" panose="02020603050405020304" pitchFamily="18" charset="0"/>
                <a:ea typeface="宋体" panose="02010600030101010101" pitchFamily="2" charset="-122"/>
                <a:cs typeface="宋体" panose="02010600030101010101" pitchFamily="2" charset="-122"/>
              </a:rPr>
              <a:t>根据之前提出的密码学网络支付系统理念，实现了一个不可追踪密码学网络支付系统，称为“</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[19]</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。不过</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eCash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是一个中心化的系统，但区块链技术在隐私安全上却借鉴了其很多的设计。</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1990</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Leslie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Lamport</a:t>
            </a:r>
            <a:r>
              <a:rPr lang="zh-CN" altLang="zh-CN" kern="100" dirty="0">
                <a:latin typeface="Times New Roman" panose="02020603050405020304" pitchFamily="18" charset="0"/>
                <a:ea typeface="宋体" panose="02010600030101010101" pitchFamily="2" charset="-122"/>
                <a:cs typeface="宋体" panose="02010600030101010101" pitchFamily="2" charset="-122"/>
              </a:rPr>
              <a:t>针对自己在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82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年提出的拜占庭将军问题给出了一个解决方案—</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算法</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[20]</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Paxos</a:t>
            </a:r>
            <a:r>
              <a:rPr lang="zh-CN" altLang="zh-CN" kern="100" dirty="0">
                <a:latin typeface="Times New Roman" panose="02020603050405020304" pitchFamily="18" charset="0"/>
                <a:ea typeface="宋体" panose="02010600030101010101" pitchFamily="2" charset="-122"/>
                <a:cs typeface="宋体" panose="02010600030101010101" pitchFamily="2" charset="-122"/>
              </a:rPr>
              <a:t>共识算法能在分布式系统中达成高容错性的全网一致性。</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1991</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Stuart Haber</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W. Scott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Stornetta</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提出了时间戳技术来确保数位文件安全</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[21]</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，中本聪在比特币中也采用了这一技术来对账本中的交易进行追本溯源。</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1992</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Scott Vanstone</a:t>
            </a:r>
            <a:r>
              <a:rPr lang="zh-CN" altLang="zh-CN" kern="100" dirty="0">
                <a:latin typeface="Times New Roman" panose="02020603050405020304" pitchFamily="18" charset="0"/>
                <a:ea typeface="宋体" panose="02010600030101010101" pitchFamily="2" charset="-122"/>
                <a:cs typeface="宋体" panose="02010600030101010101" pitchFamily="2" charset="-122"/>
              </a:rPr>
              <a:t>等人基于</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ECC</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提出了性能更好的椭圆曲线数位签章演算法（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Elliptic Curve Digital Signature Algorithm</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ECDSA</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[22]</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1997</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发明了</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，一种工作量证明演算法（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Proof of Work</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POW</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[23]</a:t>
            </a:r>
            <a:r>
              <a:rPr lang="zh-CN" altLang="zh-CN" kern="100" dirty="0">
                <a:latin typeface="Times New Roman" panose="02020603050405020304" pitchFamily="18" charset="0"/>
                <a:ea typeface="宋体" panose="02010600030101010101" pitchFamily="2" charset="-122"/>
                <a:cs typeface="宋体" panose="02010600030101010101" pitchFamily="2" charset="-122"/>
              </a:rPr>
              <a:t>，此演算法仰赖成本函数的不可逆特性，达到容易被验证，但很难被破解的特性，这个算法的应用最早被应用于阻挡垃圾邮件。</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的算法设计理念被中本聪进行改进之后成为比特币区块链节点达成共识的核心技术之一，是比特币的基石。</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1998</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Wei Dai</a:t>
            </a:r>
            <a:r>
              <a:rPr lang="zh-CN" altLang="zh-CN" kern="100" dirty="0">
                <a:latin typeface="Times New Roman" panose="02020603050405020304" pitchFamily="18" charset="0"/>
                <a:ea typeface="宋体" panose="02010600030101010101" pitchFamily="2" charset="-122"/>
                <a:cs typeface="宋体" panose="02010600030101010101" pitchFamily="2" charset="-122"/>
              </a:rPr>
              <a:t>发表匿名的分布式电子现金系统</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[24]</a:t>
            </a:r>
            <a:r>
              <a:rPr lang="zh-CN" altLang="zh-CN" kern="100" dirty="0">
                <a:latin typeface="Times New Roman" panose="02020603050405020304" pitchFamily="18" charset="0"/>
                <a:ea typeface="宋体" panose="02010600030101010101" pitchFamily="2" charset="-122"/>
                <a:cs typeface="宋体" panose="02010600030101010101" pitchFamily="2" charset="-122"/>
              </a:rPr>
              <a:t>，引入工作量证明机制，强调点对点交易和不可篡改特性。不过在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中，并未采用</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提出的</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a:t>
            </a:r>
            <a:r>
              <a:rPr lang="en-US" altLang="zh-CN" kern="100" dirty="0">
                <a:latin typeface="Times New Roman" panose="02020603050405020304" pitchFamily="18" charset="0"/>
                <a:ea typeface="宋体" panose="02010600030101010101" pitchFamily="2" charset="-122"/>
                <a:cs typeface="宋体" panose="02010600030101010101" pitchFamily="2" charset="-122"/>
              </a:rPr>
              <a:t>Wei Dai</a:t>
            </a:r>
            <a:r>
              <a:rPr lang="zh-CN" altLang="zh-CN" kern="100" dirty="0">
                <a:latin typeface="Times New Roman" panose="02020603050405020304" pitchFamily="18" charset="0"/>
                <a:ea typeface="宋体" panose="02010600030101010101" pitchFamily="2" charset="-122"/>
                <a:cs typeface="宋体" panose="02010600030101010101" pitchFamily="2" charset="-122"/>
              </a:rPr>
              <a:t>的许多设计也被比特币区块链所采用。</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2005</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Hal Finney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提出可重复使用的工作量证明机制（</a:t>
            </a:r>
            <a:r>
              <a:rPr lang="en-US" altLang="zh-CN" kern="100" dirty="0">
                <a:latin typeface="Times New Roman" panose="02020603050405020304" pitchFamily="18" charset="0"/>
                <a:ea typeface="宋体" panose="02010600030101010101" pitchFamily="2" charset="-122"/>
                <a:cs typeface="宋体" panose="02010600030101010101" pitchFamily="2" charset="-122"/>
              </a:rPr>
              <a:t>Reusable Proofs of Work</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dirty="0">
                <a:latin typeface="Times New Roman" panose="02020603050405020304" pitchFamily="18" charset="0"/>
                <a:ea typeface="宋体" panose="02010600030101010101" pitchFamily="2" charset="-122"/>
                <a:cs typeface="宋体" panose="02010600030101010101" pitchFamily="2" charset="-122"/>
              </a:rPr>
              <a:t>RPOW</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[25]</a:t>
            </a:r>
            <a:r>
              <a:rPr lang="zh-CN" altLang="zh-CN" kern="100" dirty="0">
                <a:latin typeface="Times New Roman" panose="02020603050405020304" pitchFamily="18" charset="0"/>
                <a:ea typeface="宋体" panose="02010600030101010101" pitchFamily="2" charset="-122"/>
                <a:cs typeface="宋体" panose="02010600030101010101" pitchFamily="2" charset="-122"/>
              </a:rPr>
              <a:t>，结合</a:t>
            </a:r>
            <a:r>
              <a:rPr lang="en-US" altLang="zh-CN" kern="100" dirty="0">
                <a:latin typeface="Times New Roman" panose="02020603050405020304" pitchFamily="18" charset="0"/>
                <a:ea typeface="宋体" panose="02010600030101010101" pitchFamily="2" charset="-122"/>
                <a:cs typeface="宋体" panose="02010600030101010101" pitchFamily="2" charset="-122"/>
              </a:rPr>
              <a:t>B-money</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与</a:t>
            </a:r>
            <a:r>
              <a:rPr lang="en-US" altLang="zh-CN" kern="100" dirty="0">
                <a:latin typeface="Times New Roman" panose="02020603050405020304" pitchFamily="18" charset="0"/>
                <a:ea typeface="宋体" panose="02010600030101010101" pitchFamily="2" charset="-122"/>
                <a:cs typeface="宋体" panose="02010600030101010101" pitchFamily="2" charset="-122"/>
              </a:rPr>
              <a:t>Adam Back</a:t>
            </a:r>
            <a:r>
              <a:rPr lang="zh-CN" altLang="zh-CN" kern="100" dirty="0">
                <a:latin typeface="Times New Roman" panose="02020603050405020304" pitchFamily="18" charset="0"/>
                <a:ea typeface="宋体" panose="02010600030101010101" pitchFamily="2" charset="-122"/>
                <a:cs typeface="宋体" panose="02010600030101010101" pitchFamily="2" charset="-122"/>
              </a:rPr>
              <a:t>提出的</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Hashcash</a:t>
            </a:r>
            <a:r>
              <a:rPr lang="zh-CN" altLang="zh-CN" kern="100" dirty="0">
                <a:latin typeface="Times New Roman" panose="02020603050405020304" pitchFamily="18" charset="0"/>
                <a:ea typeface="宋体" panose="02010600030101010101" pitchFamily="2" charset="-122"/>
                <a:cs typeface="宋体" panose="02010600030101010101" pitchFamily="2" charset="-122"/>
              </a:rPr>
              <a:t>演算法来创造密码学货币。</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kern="100" dirty="0">
                <a:latin typeface="Times New Roman" panose="02020603050405020304" pitchFamily="18" charset="0"/>
                <a:ea typeface="宋体" panose="02010600030101010101" pitchFamily="2" charset="-122"/>
                <a:cs typeface="宋体" panose="02010600030101010101" pitchFamily="2" charset="-122"/>
              </a:rPr>
              <a:t>2008</a:t>
            </a:r>
            <a:r>
              <a:rPr lang="zh-CN" altLang="zh-CN" kern="100" dirty="0">
                <a:latin typeface="Times New Roman" panose="02020603050405020304" pitchFamily="18" charset="0"/>
                <a:ea typeface="宋体" panose="02010600030101010101" pitchFamily="2" charset="-122"/>
                <a:cs typeface="宋体" panose="02010600030101010101" pitchFamily="2" charset="-122"/>
              </a:rPr>
              <a:t>年，</a:t>
            </a:r>
            <a:r>
              <a:rPr lang="en-US" altLang="zh-CN" kern="100" dirty="0">
                <a:latin typeface="Times New Roman" panose="02020603050405020304" pitchFamily="18" charset="0"/>
                <a:ea typeface="宋体" panose="02010600030101010101" pitchFamily="2" charset="-122"/>
                <a:cs typeface="宋体" panose="02010600030101010101" pitchFamily="2" charset="-122"/>
              </a:rPr>
              <a:t>Satoshi Nakamoto</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（中本聪）发表一篇关于比特币的论文，描述一个点对点电子现金系统，能在不具信任的前提下，建立一套去中心化的电子交易体系</a:t>
            </a:r>
            <a:r>
              <a:rPr lang="en-US" altLang="zh-CN" kern="100" baseline="30000" dirty="0">
                <a:latin typeface="Times New Roman" panose="02020603050405020304" pitchFamily="18" charset="0"/>
                <a:ea typeface="宋体" panose="02010600030101010101" pitchFamily="2" charset="-122"/>
                <a:cs typeface="宋体" panose="02010600030101010101" pitchFamily="2" charset="-122"/>
              </a:rPr>
              <a:t>[5]</a:t>
            </a:r>
            <a:r>
              <a:rPr lang="zh-CN" altLang="zh-CN"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Times New Roman" panose="02020603050405020304" pitchFamily="18" charset="0"/>
                <a:ea typeface="宋体" panose="02010600030101010101" pitchFamily="2" charset="-122"/>
                <a:cs typeface="宋体" panose="02010600030101010101" pitchFamily="2" charset="-122"/>
              </a:rPr>
              <a:t>从上述技术发展历史来看，区块链技术并不是一蹴而就的，而是一定背景和技术发展下的必然产物。关于区块链的核心技术，后续章节还会进行系统性的详细介绍。</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en-US" altLang="zh-CN" dirty="0"/>
          </a:p>
          <a:p>
            <a:r>
              <a:rPr lang="en-US" altLang="zh-CN" dirty="0"/>
              <a:t>P2P</a:t>
            </a:r>
            <a:r>
              <a:rPr lang="zh-CN" altLang="en-US" dirty="0"/>
              <a:t>网络</a:t>
            </a:r>
            <a:endParaRPr lang="en-US" altLang="zh-CN" dirty="0"/>
          </a:p>
          <a:p>
            <a:r>
              <a:rPr lang="zh-CN" altLang="en-US" dirty="0"/>
              <a:t>加密</a:t>
            </a:r>
            <a:endParaRPr lang="en-US" altLang="zh-CN" dirty="0"/>
          </a:p>
          <a:p>
            <a:r>
              <a:rPr lang="zh-CN" altLang="en-US" dirty="0"/>
              <a:t>数据库技术</a:t>
            </a:r>
            <a:endParaRPr lang="en-US" altLang="zh-CN" dirty="0"/>
          </a:p>
          <a:p>
            <a:r>
              <a:rPr lang="zh-CN" altLang="en-US" dirty="0"/>
              <a:t>电子现金</a:t>
            </a:r>
            <a:endParaRPr lang="en-US" altLang="zh-CN" dirty="0"/>
          </a:p>
          <a:p>
            <a:endParaRPr lang="en-US" altLang="zh-CN" dirty="0"/>
          </a:p>
          <a:p>
            <a:r>
              <a:rPr lang="en-US" altLang="zh-CN" dirty="0"/>
              <a:t>https://view.inews.qq.com/a/FIN2017060102638003</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23</a:t>
            </a:fld>
            <a:endParaRPr lang="zh-CN" altLang="en-US"/>
          </a:p>
        </p:txBody>
      </p:sp>
    </p:spTree>
    <p:extLst>
      <p:ext uri="{BB962C8B-B14F-4D97-AF65-F5344CB8AC3E}">
        <p14:creationId xmlns:p14="http://schemas.microsoft.com/office/powerpoint/2010/main" val="65574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24</a:t>
            </a:fld>
            <a:endParaRPr lang="zh-CN" altLang="en-US"/>
          </a:p>
        </p:txBody>
      </p:sp>
    </p:spTree>
    <p:extLst>
      <p:ext uri="{BB962C8B-B14F-4D97-AF65-F5344CB8AC3E}">
        <p14:creationId xmlns:p14="http://schemas.microsoft.com/office/powerpoint/2010/main" val="67262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https://price.bitcoin.com/</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25</a:t>
            </a:fld>
            <a:endParaRPr lang="zh-CN" altLang="en-US"/>
          </a:p>
        </p:txBody>
      </p:sp>
    </p:spTree>
    <p:extLst>
      <p:ext uri="{BB962C8B-B14F-4D97-AF65-F5344CB8AC3E}">
        <p14:creationId xmlns:p14="http://schemas.microsoft.com/office/powerpoint/2010/main" val="3630961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数字货币是电子货币形式的替代货币。</a:t>
            </a:r>
            <a:r>
              <a:rPr lang="zh-CN" altLang="en-US" sz="1200" b="0" i="0" kern="1200" dirty="0">
                <a:solidFill>
                  <a:schemeClr val="tx1"/>
                </a:solidFill>
                <a:effectLst/>
                <a:latin typeface="+mn-lt"/>
                <a:ea typeface="+mn-ea"/>
                <a:cs typeface="+mn-cs"/>
              </a:rPr>
              <a:t>它不能完全等同于虚拟世界中的</a:t>
            </a:r>
            <a:r>
              <a:rPr lang="zh-CN" altLang="en-US" sz="1200" b="0" i="0" u="none" strike="noStrike" kern="1200" dirty="0">
                <a:solidFill>
                  <a:schemeClr val="tx1"/>
                </a:solidFill>
                <a:effectLst/>
                <a:latin typeface="+mn-lt"/>
                <a:ea typeface="+mn-ea"/>
                <a:cs typeface="+mn-cs"/>
                <a:hlinkClick r:id="rId3"/>
              </a:rPr>
              <a:t>虚拟货币</a:t>
            </a:r>
            <a:r>
              <a:rPr lang="zh-CN" altLang="en-US" sz="1200" b="0" i="0" kern="1200" dirty="0">
                <a:solidFill>
                  <a:schemeClr val="tx1"/>
                </a:solidFill>
                <a:effectLst/>
                <a:latin typeface="+mn-lt"/>
                <a:ea typeface="+mn-ea"/>
                <a:cs typeface="+mn-cs"/>
              </a:rPr>
              <a:t>，因为它经常被用于真实的商品和服务交易，而不仅仅局限在网络游戏等虚拟空间中。目前，</a:t>
            </a:r>
            <a:r>
              <a:rPr lang="zh-CN" altLang="en-US" sz="1200" b="0" i="0" u="none" strike="noStrike" kern="1200" dirty="0">
                <a:solidFill>
                  <a:schemeClr val="tx1"/>
                </a:solidFill>
                <a:effectLst/>
                <a:latin typeface="+mn-lt"/>
                <a:ea typeface="+mn-ea"/>
                <a:cs typeface="+mn-cs"/>
                <a:hlinkClick r:id="rId4"/>
              </a:rPr>
              <a:t>中央银行</a:t>
            </a:r>
            <a:r>
              <a:rPr lang="zh-CN" altLang="en-US" sz="1200" b="0" i="0" kern="1200" dirty="0">
                <a:solidFill>
                  <a:schemeClr val="tx1"/>
                </a:solidFill>
                <a:effectLst/>
                <a:latin typeface="+mn-lt"/>
                <a:ea typeface="+mn-ea"/>
                <a:cs typeface="+mn-cs"/>
              </a:rPr>
              <a:t>不承认也不发行数字货币，数字货币也不一定要有基准货币。最初流行的数字货币有：比特币，比特股等。目前全世界发行有数千种数字货币。</a:t>
            </a:r>
            <a:endParaRPr lang="en-US" altLang="zh-CN" sz="1200" b="0" i="0" kern="1200" dirty="0">
              <a:solidFill>
                <a:schemeClr val="tx1"/>
              </a:solidFill>
              <a:effectLst/>
              <a:latin typeface="+mn-lt"/>
              <a:ea typeface="+mn-ea"/>
              <a:cs typeface="+mn-cs"/>
            </a:endParaRPr>
          </a:p>
          <a:p>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央行在发行数字货币方面取得了新进展。央行推动的基于区块链的数字票据交易平台已测试成功，由央行发行的法定数字货币已在该平台试运行，春节后央行旗下的数字货币研究所也将正式挂牌。这意味着在全球范围内，中国央行将成为首个发行数字货币并开展真实应用的中央银行。</a:t>
            </a:r>
            <a:r>
              <a:rPr lang="en-US" altLang="zh-CN" sz="1200" b="0" i="0" kern="1200" baseline="300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 </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27</a:t>
            </a:fld>
            <a:endParaRPr lang="zh-CN" altLang="en-US"/>
          </a:p>
        </p:txBody>
      </p:sp>
    </p:spTree>
    <p:extLst>
      <p:ext uri="{BB962C8B-B14F-4D97-AF65-F5344CB8AC3E}">
        <p14:creationId xmlns:p14="http://schemas.microsoft.com/office/powerpoint/2010/main" val="572149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28</a:t>
            </a:fld>
            <a:endParaRPr lang="zh-CN" altLang="en-US"/>
          </a:p>
        </p:txBody>
      </p:sp>
    </p:spTree>
    <p:extLst>
      <p:ext uri="{BB962C8B-B14F-4D97-AF65-F5344CB8AC3E}">
        <p14:creationId xmlns:p14="http://schemas.microsoft.com/office/powerpoint/2010/main" val="1143314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如果同一笔钱（数字货币）被重复支付两次，就是双重支付问题，解决这个问题就相当于数字货币的防伪技术。这个问题在物理货币世界并不存在，因为你无法复制黄金。在纸币中，由于纸币由造币厂发行的，设计有复杂的防伪技术，如果有人制造了假币，可以通过法律来制止这些行为。但在数字货币中，比特币会对前一次的交易和下一位拥有者的公钥签署一个数字签名，将这个签名附加在比特币的末尾发送给下一位所有者。而由于没有第三方机构去做监控，所以需要一个机制去确保比特币之前的所有者没有对更早发生的交易实施签名。比特币是怎样解决这个问题的呢：</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 所有的交易全网公开：</a:t>
            </a:r>
            <a:r>
              <a:rPr lang="zh-CN" altLang="en-US" sz="1200" b="0" i="0" kern="1200" dirty="0">
                <a:solidFill>
                  <a:schemeClr val="tx1"/>
                </a:solidFill>
                <a:effectLst/>
                <a:latin typeface="+mn-lt"/>
                <a:ea typeface="+mn-ea"/>
                <a:cs typeface="+mn-cs"/>
              </a:rPr>
              <a:t>历史交易全网公开，那么每个账号里面有多少比特币，并不是由一个数据来表示的，而是根据历史交易得出来的。而这个历史交易链是经过全网公认的，才能保证不被造假。</a:t>
            </a:r>
          </a:p>
          <a:p>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 需要有</a:t>
            </a:r>
            <a:r>
              <a:rPr lang="zh-CN" altLang="en-US" sz="1200" b="1" i="0" u="none" strike="noStrike" kern="1200" dirty="0">
                <a:solidFill>
                  <a:schemeClr val="tx1"/>
                </a:solidFill>
                <a:effectLst/>
                <a:latin typeface="+mn-lt"/>
                <a:ea typeface="+mn-ea"/>
                <a:cs typeface="+mn-cs"/>
                <a:hlinkClick r:id="rId3"/>
              </a:rPr>
              <a:t>时间戳</a:t>
            </a:r>
            <a:r>
              <a:rPr lang="zh-CN" altLang="en-US" sz="1200" b="1" i="0" kern="1200" dirty="0">
                <a:solidFill>
                  <a:schemeClr val="tx1"/>
                </a:solidFill>
                <a:effectLst/>
                <a:latin typeface="+mn-lt"/>
                <a:ea typeface="+mn-ea"/>
                <a:cs typeface="+mn-cs"/>
              </a:rPr>
              <a:t>，所有交易有先后顺序：</a:t>
            </a:r>
            <a:r>
              <a:rPr lang="zh-CN" altLang="en-US" sz="1200" b="0" i="0" kern="1200" dirty="0">
                <a:solidFill>
                  <a:schemeClr val="tx1"/>
                </a:solidFill>
                <a:effectLst/>
                <a:latin typeface="+mn-lt"/>
                <a:ea typeface="+mn-ea"/>
                <a:cs typeface="+mn-cs"/>
              </a:rPr>
              <a:t>所有交易，要按照先后顺序，给其加上时间戳，前面一笔交易成功后，整个交易链被公认后，下一笔交易是基于上一笔交易来生成的，整个交易就是一个交易链，这样才能保证不被双重支付。</a:t>
            </a:r>
          </a:p>
          <a:p>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 需要投入计算资源对交易进行确认：</a:t>
            </a:r>
            <a:r>
              <a:rPr lang="zh-CN" altLang="en-US" sz="1200" b="0" i="0" kern="1200" dirty="0">
                <a:solidFill>
                  <a:schemeClr val="tx1"/>
                </a:solidFill>
                <a:effectLst/>
                <a:latin typeface="+mn-lt"/>
                <a:ea typeface="+mn-ea"/>
                <a:cs typeface="+mn-cs"/>
              </a:rPr>
              <a:t>交易的确认，需要投入计算资源来确认，比特币引入了工作量证明，矿工投入计算力来打包交易，若需修改某个区块上的交易，需重新计算自区块以来所有区块，参考比特币网络目前的算力，这在数学上几乎是不可能的。 </a:t>
            </a:r>
          </a:p>
          <a:p>
            <a:r>
              <a:rPr lang="zh-CN" altLang="en-US" sz="1200" b="0" i="0" kern="1200" dirty="0">
                <a:solidFill>
                  <a:schemeClr val="tx1"/>
                </a:solidFill>
                <a:effectLst/>
                <a:latin typeface="+mn-lt"/>
                <a:ea typeface="+mn-ea"/>
                <a:cs typeface="+mn-cs"/>
              </a:rPr>
              <a:t>    整个比特币系统中的每一个节点都获知每一笔交易的发生，且它们是有时间顺序的，有一个公认的交易序列。那么，只有当大部分节点都认同这笔交易是首次出现时，这笔交易才能发生。唯一可能造成这个系统崩溃的是，有一个人拥有超过整个系统</a:t>
            </a:r>
            <a:r>
              <a:rPr lang="en-US" altLang="zh-CN" sz="1200" b="0" i="0" kern="1200" dirty="0">
                <a:solidFill>
                  <a:schemeClr val="tx1"/>
                </a:solidFill>
                <a:effectLst/>
                <a:latin typeface="+mn-lt"/>
                <a:ea typeface="+mn-ea"/>
                <a:cs typeface="+mn-cs"/>
              </a:rPr>
              <a:t>51%</a:t>
            </a:r>
            <a:r>
              <a:rPr lang="zh-CN" altLang="en-US" sz="1200" b="0" i="0" kern="1200" dirty="0">
                <a:solidFill>
                  <a:schemeClr val="tx1"/>
                </a:solidFill>
                <a:effectLst/>
                <a:latin typeface="+mn-lt"/>
                <a:ea typeface="+mn-ea"/>
                <a:cs typeface="+mn-cs"/>
              </a:rPr>
              <a:t>的计算能力，那么他就能随意更改每笔交易记录，这就是所谓的“</a:t>
            </a:r>
            <a:r>
              <a:rPr lang="en-US" altLang="zh-CN" sz="1200" b="0" i="0" kern="1200" dirty="0">
                <a:solidFill>
                  <a:schemeClr val="tx1"/>
                </a:solidFill>
                <a:effectLst/>
                <a:latin typeface="+mn-lt"/>
                <a:ea typeface="+mn-ea"/>
                <a:cs typeface="+mn-cs"/>
              </a:rPr>
              <a:t>51%</a:t>
            </a:r>
            <a:r>
              <a:rPr lang="zh-CN" altLang="en-US" sz="1200" b="0" i="0" kern="1200" dirty="0">
                <a:solidFill>
                  <a:schemeClr val="tx1"/>
                </a:solidFill>
                <a:effectLst/>
                <a:latin typeface="+mn-lt"/>
                <a:ea typeface="+mn-ea"/>
                <a:cs typeface="+mn-cs"/>
              </a:rPr>
              <a:t>攻击”，但这几乎是无法实现的。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a:t>
            </a:r>
            <a:r>
              <a:rPr lang="en-US" altLang="zh-CN" sz="1200" b="0" i="0" kern="1200" dirty="0" err="1">
                <a:solidFill>
                  <a:schemeClr val="tx1"/>
                </a:solidFill>
                <a:effectLst/>
                <a:latin typeface="+mn-lt"/>
                <a:ea typeface="+mn-ea"/>
                <a:cs typeface="+mn-cs"/>
              </a:rPr>
              <a:t>jingyan.baidu.com</a:t>
            </a:r>
            <a:r>
              <a:rPr lang="en-US" altLang="zh-CN" sz="1200" b="0" i="0" kern="1200" dirty="0">
                <a:solidFill>
                  <a:schemeClr val="tx1"/>
                </a:solidFill>
                <a:effectLst/>
                <a:latin typeface="+mn-lt"/>
                <a:ea typeface="+mn-ea"/>
                <a:cs typeface="+mn-cs"/>
              </a:rPr>
              <a:t>/article/f7ff0bfc2a42062e26bb133d.html</a:t>
            </a:r>
            <a:endParaRPr lang="zh-CN" altLang="en-US"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30</a:t>
            </a:fld>
            <a:endParaRPr lang="zh-CN" altLang="en-US"/>
          </a:p>
        </p:txBody>
      </p:sp>
    </p:spTree>
    <p:extLst>
      <p:ext uri="{BB962C8B-B14F-4D97-AF65-F5344CB8AC3E}">
        <p14:creationId xmlns:p14="http://schemas.microsoft.com/office/powerpoint/2010/main" val="182494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1" dirty="0"/>
              <a:t>P2P</a:t>
            </a:r>
            <a:r>
              <a:rPr kumimoji="1" lang="zh-CN" altLang="en-US" b="1" dirty="0"/>
              <a:t>网络架构</a:t>
            </a:r>
            <a:endParaRPr kumimoji="1" lang="en-US" altLang="zh-CN" b="1" dirty="0"/>
          </a:p>
          <a:p>
            <a:r>
              <a:rPr lang="zh-CN" altLang="en-US" sz="1200" b="0" i="0" kern="1200" dirty="0">
                <a:solidFill>
                  <a:schemeClr val="tx1"/>
                </a:solidFill>
                <a:effectLst/>
                <a:latin typeface="+mn-lt"/>
                <a:ea typeface="+mn-ea"/>
                <a:cs typeface="+mn-cs"/>
              </a:rPr>
              <a:t>比特币采用了基于国际互联网（</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peer-to-peer</a:t>
            </a:r>
            <a:r>
              <a:rPr lang="zh-CN" altLang="en-US" sz="1200" b="0" i="0" kern="1200" dirty="0">
                <a:solidFill>
                  <a:schemeClr val="tx1"/>
                </a:solidFill>
                <a:effectLst/>
                <a:latin typeface="+mn-lt"/>
                <a:ea typeface="+mn-ea"/>
                <a:cs typeface="+mn-cs"/>
              </a:rPr>
              <a:t>）网络架构。</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是指位于同一网络中的每台计算机都彼此对等，各个节点共同提供网络服务，不存在任何“特殊”节点。每个网络节点以“扁平（</a:t>
            </a:r>
            <a:r>
              <a:rPr lang="en-US" altLang="zh-CN" sz="1200" b="0" i="0" kern="1200" dirty="0">
                <a:solidFill>
                  <a:schemeClr val="tx1"/>
                </a:solidFill>
                <a:effectLst/>
                <a:latin typeface="+mn-lt"/>
                <a:ea typeface="+mn-ea"/>
                <a:cs typeface="+mn-cs"/>
              </a:rPr>
              <a:t>flat</a:t>
            </a:r>
            <a:r>
              <a:rPr lang="zh-CN" altLang="en-US" sz="1200" b="0" i="0" kern="1200" dirty="0">
                <a:solidFill>
                  <a:schemeClr val="tx1"/>
                </a:solidFill>
                <a:effectLst/>
                <a:latin typeface="+mn-lt"/>
                <a:ea typeface="+mn-ea"/>
                <a:cs typeface="+mn-cs"/>
              </a:rPr>
              <a:t>）”的拓扑结构相互连通。在</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网络中不存在任何服务端（</a:t>
            </a:r>
            <a:r>
              <a:rPr lang="en-US" altLang="zh-CN" sz="1200" b="0" i="0" kern="1200" dirty="0">
                <a:solidFill>
                  <a:schemeClr val="tx1"/>
                </a:solidFill>
                <a:effectLst/>
                <a:latin typeface="+mn-lt"/>
                <a:ea typeface="+mn-ea"/>
                <a:cs typeface="+mn-cs"/>
              </a:rPr>
              <a:t>server</a:t>
            </a:r>
            <a:r>
              <a:rPr lang="zh-CN" altLang="en-US" sz="1200" b="0" i="0" kern="1200" dirty="0">
                <a:solidFill>
                  <a:schemeClr val="tx1"/>
                </a:solidFill>
                <a:effectLst/>
                <a:latin typeface="+mn-lt"/>
                <a:ea typeface="+mn-ea"/>
                <a:cs typeface="+mn-cs"/>
              </a:rPr>
              <a:t>）、中央化的服务、以及层级结构。</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网络的节点之间交互运作、协同处理：每个节点在对外提供服务的同时也使用网络中其他节点所提供的服务。</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网络也因此具有可靠性、去中心化，以及开放性</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“比特币网络”</a:t>
            </a:r>
            <a:r>
              <a:rPr lang="zh-CN" altLang="en-US" sz="1200" b="0" i="0" kern="1200" dirty="0">
                <a:solidFill>
                  <a:schemeClr val="tx1"/>
                </a:solidFill>
                <a:effectLst/>
                <a:latin typeface="+mn-lt"/>
                <a:ea typeface="+mn-ea"/>
                <a:cs typeface="+mn-cs"/>
              </a:rPr>
              <a:t>是按照比特币</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协议运行的一系列节点的集合。除了比特币</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协议之外，比特币网络中也包含其他协议。例如</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协议就被应用于挖矿、以及轻量级或移动端比特币钱包之中。网关（</a:t>
            </a:r>
            <a:r>
              <a:rPr lang="en-US" altLang="zh-CN" sz="1200" b="0" i="0" kern="1200" dirty="0">
                <a:solidFill>
                  <a:schemeClr val="tx1"/>
                </a:solidFill>
                <a:effectLst/>
                <a:latin typeface="+mn-lt"/>
                <a:ea typeface="+mn-ea"/>
                <a:cs typeface="+mn-cs"/>
              </a:rPr>
              <a:t>gateway</a:t>
            </a:r>
            <a:r>
              <a:rPr lang="zh-CN" altLang="en-US" sz="1200" b="0" i="0" kern="1200" dirty="0">
                <a:solidFill>
                  <a:schemeClr val="tx1"/>
                </a:solidFill>
                <a:effectLst/>
                <a:latin typeface="+mn-lt"/>
                <a:ea typeface="+mn-ea"/>
                <a:cs typeface="+mn-cs"/>
              </a:rPr>
              <a:t>）路由服务器提供这些协议，使用比特币</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协议接入比特币网络，并把网络拓展到运行其他协议的各个节点。例如，</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服务器通过</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协议将所有的</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挖矿节点连接至比特币主网络、并将</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协议桥接（</a:t>
            </a:r>
            <a:r>
              <a:rPr lang="en-US" altLang="zh-CN" sz="1200" b="0" i="0" kern="1200" dirty="0">
                <a:solidFill>
                  <a:schemeClr val="tx1"/>
                </a:solidFill>
                <a:effectLst/>
                <a:latin typeface="+mn-lt"/>
                <a:ea typeface="+mn-ea"/>
                <a:cs typeface="+mn-cs"/>
              </a:rPr>
              <a:t>bridge</a:t>
            </a:r>
            <a:r>
              <a:rPr lang="zh-CN" altLang="en-US" sz="1200" b="0" i="0" kern="1200" dirty="0">
                <a:solidFill>
                  <a:schemeClr val="tx1"/>
                </a:solidFill>
                <a:effectLst/>
                <a:latin typeface="+mn-lt"/>
                <a:ea typeface="+mn-ea"/>
                <a:cs typeface="+mn-cs"/>
              </a:rPr>
              <a:t>）至比特币</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协议之上。我们使用“扩展比特币网络（</a:t>
            </a:r>
            <a:r>
              <a:rPr lang="en-US" altLang="zh-CN" sz="1200" b="0" i="0" kern="1200" dirty="0">
                <a:solidFill>
                  <a:schemeClr val="tx1"/>
                </a:solidFill>
                <a:effectLst/>
                <a:latin typeface="+mn-lt"/>
                <a:ea typeface="+mn-ea"/>
                <a:cs typeface="+mn-cs"/>
              </a:rPr>
              <a:t>extended bitcoin network</a:t>
            </a:r>
            <a:r>
              <a:rPr lang="zh-CN" altLang="en-US" sz="1200" b="0" i="0" kern="1200" dirty="0">
                <a:solidFill>
                  <a:schemeClr val="tx1"/>
                </a:solidFill>
                <a:effectLst/>
                <a:latin typeface="+mn-lt"/>
                <a:ea typeface="+mn-ea"/>
                <a:cs typeface="+mn-cs"/>
              </a:rPr>
              <a:t>）”指代所有包含比特币</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协议、矿池挖矿协议、</a:t>
            </a:r>
            <a:r>
              <a:rPr lang="en-US" altLang="zh-CN" sz="1200" b="0" i="0" kern="1200" dirty="0">
                <a:solidFill>
                  <a:schemeClr val="tx1"/>
                </a:solidFill>
                <a:effectLst/>
                <a:latin typeface="+mn-lt"/>
                <a:ea typeface="+mn-ea"/>
                <a:cs typeface="+mn-cs"/>
              </a:rPr>
              <a:t>Stratum</a:t>
            </a:r>
            <a:r>
              <a:rPr lang="zh-CN" altLang="en-US" sz="1200" b="0" i="0" kern="1200" dirty="0">
                <a:solidFill>
                  <a:schemeClr val="tx1"/>
                </a:solidFill>
                <a:effectLst/>
                <a:latin typeface="+mn-lt"/>
                <a:ea typeface="+mn-ea"/>
                <a:cs typeface="+mn-cs"/>
              </a:rPr>
              <a:t>协议以及其他连接比特币系统组件相关协议的整体网络结构。</a:t>
            </a:r>
            <a:endParaRPr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32</a:t>
            </a:fld>
            <a:endParaRPr lang="zh-CN" altLang="en-US"/>
          </a:p>
        </p:txBody>
      </p:sp>
    </p:spTree>
    <p:extLst>
      <p:ext uri="{BB962C8B-B14F-4D97-AF65-F5344CB8AC3E}">
        <p14:creationId xmlns:p14="http://schemas.microsoft.com/office/powerpoint/2010/main" val="41981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加密相关原理</a:t>
            </a:r>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a:t>
            </a:r>
            <a:r>
              <a:rPr lang="en-US" altLang="zh-CN" sz="1200" b="0" i="0" kern="1200" dirty="0" err="1">
                <a:solidFill>
                  <a:schemeClr val="tx1"/>
                </a:solidFill>
                <a:effectLst/>
                <a:latin typeface="+mn-lt"/>
                <a:ea typeface="+mn-ea"/>
                <a:cs typeface="+mn-cs"/>
              </a:rPr>
              <a:t>www.jianshu.com</a:t>
            </a:r>
            <a:r>
              <a:rPr lang="en-US" altLang="zh-CN" sz="1200" b="0" i="0" kern="1200" dirty="0">
                <a:solidFill>
                  <a:schemeClr val="tx1"/>
                </a:solidFill>
                <a:effectLst/>
                <a:latin typeface="+mn-lt"/>
                <a:ea typeface="+mn-ea"/>
                <a:cs typeface="+mn-cs"/>
              </a:rPr>
              <a:t>/p/225ff9439132</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私钥（</a:t>
            </a:r>
            <a:r>
              <a:rPr lang="en-US" altLang="zh-CN" sz="1200" b="1" i="0" kern="1200" dirty="0">
                <a:solidFill>
                  <a:schemeClr val="tx1"/>
                </a:solidFill>
                <a:effectLst/>
                <a:latin typeface="+mn-lt"/>
                <a:ea typeface="+mn-ea"/>
                <a:cs typeface="+mn-cs"/>
              </a:rPr>
              <a:t>k</a:t>
            </a:r>
            <a:r>
              <a:rPr lang="zh-CN" altLang="en-US" sz="1200" b="1" i="0" kern="1200" dirty="0">
                <a:solidFill>
                  <a:schemeClr val="tx1"/>
                </a:solidFill>
                <a:effectLst/>
                <a:latin typeface="+mn-lt"/>
                <a:ea typeface="+mn-ea"/>
                <a:cs typeface="+mn-cs"/>
              </a:rPr>
              <a:t>）是一个随机数字，</a:t>
            </a:r>
            <a:r>
              <a:rPr lang="en-US" altLang="zh-CN" sz="1200" b="1" i="0" kern="1200" dirty="0">
                <a:solidFill>
                  <a:schemeClr val="tx1"/>
                </a:solidFill>
                <a:effectLst/>
                <a:latin typeface="+mn-lt"/>
                <a:ea typeface="+mn-ea"/>
                <a:cs typeface="+mn-cs"/>
              </a:rPr>
              <a:t>256</a:t>
            </a:r>
            <a:r>
              <a:rPr lang="zh-CN" altLang="en-US" sz="1200" b="1" i="0" kern="1200" dirty="0">
                <a:solidFill>
                  <a:schemeClr val="tx1"/>
                </a:solidFill>
                <a:effectLst/>
                <a:latin typeface="+mn-lt"/>
                <a:ea typeface="+mn-ea"/>
                <a:cs typeface="+mn-cs"/>
              </a:rPr>
              <a:t>位的二进制数。</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一个比特币地址中的所有资金的控制取决于相应私钥（</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的所有权和控制权。在比特币交易中，私钥用于生成支付比特币所必需的签名以证明资金的所有权。私钥必须始终保持机密，因为一旦被泄露给第三方，相当于该私钥保护之下的比特币也拱手相让了。私钥还必须进行备份，以防意外丢失，因为私钥一旦丢失就难以复原，其所保护的比特币也将永远丢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有了私钥，我们就可以使用椭圆曲线乘法这个单向加密函数产生一个公钥（</a:t>
            </a:r>
            <a:r>
              <a:rPr lang="en-US" altLang="zh-CN" sz="1200" b="1" i="0" kern="1200" dirty="0">
                <a:solidFill>
                  <a:schemeClr val="tx1"/>
                </a:solidFill>
                <a:effectLst/>
                <a:latin typeface="+mn-lt"/>
                <a:ea typeface="+mn-ea"/>
                <a:cs typeface="+mn-cs"/>
              </a:rPr>
              <a:t>K</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其中</a:t>
            </a:r>
            <a:r>
              <a:rPr lang="en-US" altLang="zh-CN" dirty="0"/>
              <a:t>k</a:t>
            </a:r>
            <a:r>
              <a:rPr lang="zh-CN" altLang="en-US" sz="1200" b="0" i="0" kern="1200" dirty="0">
                <a:solidFill>
                  <a:schemeClr val="tx1"/>
                </a:solidFill>
                <a:effectLst/>
                <a:latin typeface="+mn-lt"/>
                <a:ea typeface="+mn-ea"/>
                <a:cs typeface="+mn-cs"/>
              </a:rPr>
              <a:t>是私钥，</a:t>
            </a:r>
            <a:r>
              <a:rPr lang="en-US" altLang="zh-CN" dirty="0"/>
              <a:t>G</a:t>
            </a:r>
            <a:r>
              <a:rPr lang="zh-CN" altLang="en-US" sz="1200" b="0" i="0" kern="1200" dirty="0">
                <a:solidFill>
                  <a:schemeClr val="tx1"/>
                </a:solidFill>
                <a:effectLst/>
                <a:latin typeface="+mn-lt"/>
                <a:ea typeface="+mn-ea"/>
                <a:cs typeface="+mn-cs"/>
              </a:rPr>
              <a:t>是被称为生成点的常数点，而</a:t>
            </a:r>
            <a:r>
              <a:rPr lang="en-US" altLang="zh-CN" dirty="0"/>
              <a:t>K</a:t>
            </a:r>
            <a:r>
              <a:rPr lang="zh-CN" altLang="en-US" sz="1200" b="0" i="0" kern="1200" dirty="0">
                <a:solidFill>
                  <a:schemeClr val="tx1"/>
                </a:solidFill>
                <a:effectLst/>
                <a:latin typeface="+mn-lt"/>
                <a:ea typeface="+mn-ea"/>
                <a:cs typeface="+mn-cs"/>
              </a:rPr>
              <a:t>是所得公钥。其反向运算，被称为“寻找离散对数”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已知公钥</a:t>
            </a:r>
            <a:r>
              <a:rPr lang="en-US" altLang="zh-CN" dirty="0"/>
              <a:t>K</a:t>
            </a:r>
            <a:r>
              <a:rPr lang="zh-CN" altLang="en-US" sz="1200" b="0" i="0" kern="1200" dirty="0">
                <a:solidFill>
                  <a:schemeClr val="tx1"/>
                </a:solidFill>
                <a:effectLst/>
                <a:latin typeface="+mn-lt"/>
                <a:ea typeface="+mn-ea"/>
                <a:cs typeface="+mn-cs"/>
              </a:rPr>
              <a:t>来求出私钥</a:t>
            </a:r>
            <a:r>
              <a:rPr lang="en-US" altLang="zh-CN" dirty="0"/>
              <a:t>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是非常困难的，就像去试验所有可能的</a:t>
            </a:r>
            <a:r>
              <a:rPr lang="en-US" altLang="zh-CN" dirty="0"/>
              <a:t>k</a:t>
            </a:r>
            <a:r>
              <a:rPr lang="zh-CN" altLang="en-US" sz="1200" b="0" i="0" kern="1200" dirty="0">
                <a:solidFill>
                  <a:schemeClr val="tx1"/>
                </a:solidFill>
                <a:effectLst/>
                <a:latin typeface="+mn-lt"/>
                <a:ea typeface="+mn-ea"/>
                <a:cs typeface="+mn-cs"/>
              </a:rPr>
              <a:t>值，即暴力搜索。</a:t>
            </a:r>
            <a:r>
              <a:rPr lang="zh-CN" altLang="en-US" sz="1200" b="1" kern="1200" dirty="0">
                <a:solidFill>
                  <a:schemeClr val="tx1"/>
                </a:solidFill>
                <a:effectLst/>
                <a:latin typeface="+mn-lt"/>
                <a:ea typeface="+mn-ea"/>
                <a:cs typeface="+mn-cs"/>
              </a:rPr>
              <a:t>公钥</a:t>
            </a:r>
            <a:r>
              <a:rPr lang="zh-CN" altLang="en-US" sz="1200" kern="1200" dirty="0">
                <a:solidFill>
                  <a:schemeClr val="tx1"/>
                </a:solidFill>
                <a:effectLst/>
                <a:latin typeface="+mn-lt"/>
                <a:ea typeface="+mn-ea"/>
                <a:cs typeface="+mn-cs"/>
              </a:rPr>
              <a:t>表示为椭圆曲线上的一个点（</a:t>
            </a:r>
            <a:r>
              <a:rPr lang="en-US" altLang="zh-CN" sz="1200" kern="1200" dirty="0" err="1">
                <a:solidFill>
                  <a:schemeClr val="tx1"/>
                </a:solidFill>
                <a:effectLst/>
                <a:latin typeface="+mn-lt"/>
                <a:ea typeface="+mn-ea"/>
                <a:cs typeface="+mn-cs"/>
              </a:rPr>
              <a:t>x,y</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字节的前缀组成，长度为</a:t>
            </a:r>
            <a:r>
              <a:rPr lang="en-US" altLang="zh-CN" sz="1200" kern="1200" dirty="0">
                <a:solidFill>
                  <a:schemeClr val="tx1"/>
                </a:solidFill>
                <a:effectLst/>
                <a:latin typeface="+mn-lt"/>
                <a:ea typeface="+mn-ea"/>
                <a:cs typeface="+mn-cs"/>
              </a:rPr>
              <a:t>520</a:t>
            </a:r>
            <a:r>
              <a:rPr lang="zh-CN" altLang="en-US"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字节）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有了公钥（</a:t>
            </a:r>
            <a:r>
              <a:rPr lang="en-US" altLang="zh-CN" sz="1200" b="1" i="0" kern="1200" dirty="0">
                <a:solidFill>
                  <a:schemeClr val="tx1"/>
                </a:solidFill>
                <a:effectLst/>
                <a:latin typeface="+mn-lt"/>
                <a:ea typeface="+mn-ea"/>
                <a:cs typeface="+mn-cs"/>
              </a:rPr>
              <a:t>K</a:t>
            </a:r>
            <a:r>
              <a:rPr lang="zh-CN" altLang="en-US" sz="1200" b="1" i="0" kern="1200" dirty="0">
                <a:solidFill>
                  <a:schemeClr val="tx1"/>
                </a:solidFill>
                <a:effectLst/>
                <a:latin typeface="+mn-lt"/>
                <a:ea typeface="+mn-ea"/>
                <a:cs typeface="+mn-cs"/>
              </a:rPr>
              <a:t>），我们就可以使用一个单向加密哈希函数生成比特币地址（</a:t>
            </a:r>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特币地址是一个由数字和字母组成的字符串，可以与任何想给你比特币的人分享。加密哈希函数在比特币中被广泛使用：比特币地址、脚本地址以及在挖矿中的工作量证明算法。由公钥生成比特币地址时使用的算法是</a:t>
            </a:r>
            <a:r>
              <a:rPr lang="en-US" altLang="zh-CN" sz="1200" b="0" i="0" kern="1200" dirty="0">
                <a:solidFill>
                  <a:schemeClr val="tx1"/>
                </a:solidFill>
                <a:effectLst/>
                <a:latin typeface="+mn-lt"/>
                <a:ea typeface="+mn-ea"/>
                <a:cs typeface="+mn-cs"/>
              </a:rPr>
              <a:t>Secure Hash Algorithm (SHA)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the RACE Integrity Primitives Evaluation Message Digest (RIPEMD)</a:t>
            </a:r>
            <a:r>
              <a:rPr lang="zh-CN" altLang="en-US" sz="1200" b="0" i="0" kern="1200" dirty="0">
                <a:solidFill>
                  <a:schemeClr val="tx1"/>
                </a:solidFill>
                <a:effectLst/>
                <a:latin typeface="+mn-lt"/>
                <a:ea typeface="+mn-ea"/>
                <a:cs typeface="+mn-cs"/>
              </a:rPr>
              <a:t>，特别是</a:t>
            </a:r>
            <a:r>
              <a:rPr lang="en-US" altLang="zh-CN" sz="1200" b="0" i="0" kern="1200" dirty="0">
                <a:solidFill>
                  <a:schemeClr val="tx1"/>
                </a:solidFill>
                <a:effectLst/>
                <a:latin typeface="+mn-lt"/>
                <a:ea typeface="+mn-ea"/>
                <a:cs typeface="+mn-cs"/>
              </a:rPr>
              <a:t>SHA256</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RIPEMD160</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对公匙依次进行</a:t>
            </a:r>
            <a:r>
              <a:rPr lang="en-US" altLang="zh-CN" sz="1200" b="0" i="0" kern="1200" dirty="0">
                <a:solidFill>
                  <a:schemeClr val="tx1"/>
                </a:solidFill>
                <a:effectLst/>
                <a:latin typeface="+mn-lt"/>
                <a:ea typeface="+mn-ea"/>
                <a:cs typeface="+mn-cs"/>
              </a:rPr>
              <a:t>SHA256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RIPEMD160</a:t>
            </a:r>
            <a:r>
              <a:rPr lang="zh-CN" altLang="en-US" sz="1200" b="0" i="0" kern="1200" dirty="0">
                <a:solidFill>
                  <a:schemeClr val="tx1"/>
                </a:solidFill>
                <a:effectLst/>
                <a:latin typeface="+mn-lt"/>
                <a:ea typeface="+mn-ea"/>
                <a:cs typeface="+mn-cs"/>
              </a:rPr>
              <a:t>得到公匙哈希（</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字节），最后将公匙哈希进行</a:t>
            </a:r>
            <a:r>
              <a:rPr lang="en-US" altLang="zh-CN" sz="1200" b="0" i="0" kern="1200" dirty="0">
                <a:solidFill>
                  <a:schemeClr val="tx1"/>
                </a:solidFill>
                <a:effectLst/>
                <a:latin typeface="+mn-lt"/>
                <a:ea typeface="+mn-ea"/>
                <a:cs typeface="+mn-cs"/>
              </a:rPr>
              <a:t>Base58Check</a:t>
            </a:r>
            <a:r>
              <a:rPr lang="zh-CN" altLang="en-US" sz="1200" b="0" i="0" kern="1200" dirty="0">
                <a:solidFill>
                  <a:schemeClr val="tx1"/>
                </a:solidFill>
                <a:effectLst/>
                <a:latin typeface="+mn-lt"/>
                <a:ea typeface="+mn-ea"/>
                <a:cs typeface="+mn-cs"/>
              </a:rPr>
              <a:t>编码，得到我们所看到的比特币地址</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位的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进制字符串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dirty="0">
                <a:effectLst/>
              </a:rPr>
              <a:t> </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33</a:t>
            </a:fld>
            <a:endParaRPr lang="zh-CN" altLang="en-US"/>
          </a:p>
        </p:txBody>
      </p:sp>
    </p:spTree>
    <p:extLst>
      <p:ext uri="{BB962C8B-B14F-4D97-AF65-F5344CB8AC3E}">
        <p14:creationId xmlns:p14="http://schemas.microsoft.com/office/powerpoint/2010/main" val="1268080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比特币交易中，私钥用于生成支付比特币所必需的签名以证明资金的所有权。私钥必须始终保持机密，因为一旦被泄露给第三方，相当于该私钥保护之下的比特币也拱手相让了。私钥还必须进行备份，以防意外丢失，因为私钥一旦丢失就难以复原，其所保护的比特币也将永远丢失。</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私钥，作用相当于密码，用于证明比特币的拥有者。拥有者必须使用私密密钥给交易消息签名，以证明消息的发布者是相应比特币地址的所有者。如果没有私钥，用户就不能给消息签名。如此一来这一交易就会作为不记名货币，网络上无法认可这些比特币的所有权，用户也就不能使用相应的比特币，这就如同忘记保险箱的密码而无法打开取用保险箱内的物品一样。</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34</a:t>
            </a:fld>
            <a:endParaRPr lang="zh-CN" altLang="en-US"/>
          </a:p>
        </p:txBody>
      </p:sp>
    </p:spTree>
    <p:extLst>
      <p:ext uri="{BB962C8B-B14F-4D97-AF65-F5344CB8AC3E}">
        <p14:creationId xmlns:p14="http://schemas.microsoft.com/office/powerpoint/2010/main" val="1499643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公钥和私钥如何进行验证</a:t>
            </a:r>
            <a:endParaRPr kumimoji="1" lang="en-US" altLang="zh-CN" dirty="0"/>
          </a:p>
          <a:p>
            <a:r>
              <a:rPr kumimoji="1" lang="en-US" altLang="zh-CN" dirty="0"/>
              <a:t>http://</a:t>
            </a:r>
            <a:r>
              <a:rPr kumimoji="1" lang="en-US" altLang="zh-CN" dirty="0" err="1"/>
              <a:t>www.jinse.com</a:t>
            </a:r>
            <a:r>
              <a:rPr kumimoji="1" lang="en-US" altLang="zh-CN" dirty="0"/>
              <a:t>/news/bitcoin/25211.html</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35</a:t>
            </a:fld>
            <a:endParaRPr lang="zh-CN" altLang="en-US"/>
          </a:p>
        </p:txBody>
      </p:sp>
    </p:spTree>
    <p:extLst>
      <p:ext uri="{BB962C8B-B14F-4D97-AF65-F5344CB8AC3E}">
        <p14:creationId xmlns:p14="http://schemas.microsoft.com/office/powerpoint/2010/main" val="156551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5</a:t>
            </a:fld>
            <a:endParaRPr lang="zh-CN" altLang="en-US"/>
          </a:p>
        </p:txBody>
      </p:sp>
    </p:spTree>
    <p:extLst>
      <p:ext uri="{BB962C8B-B14F-4D97-AF65-F5344CB8AC3E}">
        <p14:creationId xmlns:p14="http://schemas.microsoft.com/office/powerpoint/2010/main" val="2923050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unspend</a:t>
            </a:r>
            <a:r>
              <a:rPr lang="en-US" altLang="zh-CN" sz="1200" b="0" i="0" kern="1200" dirty="0">
                <a:solidFill>
                  <a:schemeClr val="tx1"/>
                </a:solidFill>
                <a:effectLst/>
                <a:latin typeface="+mn-lt"/>
                <a:ea typeface="+mn-ea"/>
                <a:cs typeface="+mn-cs"/>
              </a:rPr>
              <a:t> transaction output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http://mt.sohu.com/20160902/n467433490.shtml</a:t>
            </a:r>
          </a:p>
          <a:p>
            <a:r>
              <a:rPr lang="zh-CN" altLang="en-US" sz="1200" b="0" i="0" kern="1200" dirty="0">
                <a:solidFill>
                  <a:schemeClr val="tx1"/>
                </a:solidFill>
                <a:effectLst/>
                <a:latin typeface="+mn-lt"/>
                <a:ea typeface="+mn-ea"/>
                <a:cs typeface="+mn-cs"/>
              </a:rPr>
              <a:t>　比特币规定每一笔新的交易的输入必须是某笔交易未花费的输出，每一笔输入同时也需要上一笔输出所对应的私钥进行签名，并且</a:t>
            </a:r>
            <a:r>
              <a:rPr lang="zh-CN" altLang="en-US" sz="1200" b="1" i="0" kern="1200" dirty="0">
                <a:solidFill>
                  <a:schemeClr val="tx1"/>
                </a:solidFill>
                <a:effectLst/>
                <a:latin typeface="+mn-lt"/>
                <a:ea typeface="+mn-ea"/>
                <a:cs typeface="+mn-cs"/>
              </a:rPr>
              <a:t>每个比特币的节点都会存储当前整个区块链上的</a:t>
            </a:r>
            <a:r>
              <a:rPr lang="en-US" altLang="zh-CN" sz="1200" b="1"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，整个网络上的节点通过</a:t>
            </a:r>
            <a:r>
              <a:rPr lang="en-US" altLang="zh-CN" sz="1200" b="0"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及签名算法来验证新交易的合法性。这样，节点不需要追溯历史就可以验证新交易的合法性。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比特币的交易被设计为可以纳入多个输入和输出。即一笔交易可以转账给多个人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rgbClr val="FF0000"/>
                </a:solidFill>
                <a:effectLst/>
                <a:latin typeface="+mn-lt"/>
                <a:ea typeface="+mn-ea"/>
                <a:cs typeface="+mn-cs"/>
              </a:rPr>
              <a:t>　比特币的交易输入（</a:t>
            </a:r>
            <a:r>
              <a:rPr lang="en-US" altLang="zh-CN" sz="1200" b="0" i="0" kern="1200" dirty="0" err="1">
                <a:solidFill>
                  <a:srgbClr val="FF0000"/>
                </a:solidFill>
                <a:effectLst/>
                <a:latin typeface="+mn-lt"/>
                <a:ea typeface="+mn-ea"/>
                <a:cs typeface="+mn-cs"/>
              </a:rPr>
              <a:t>TxIn</a:t>
            </a:r>
            <a:r>
              <a:rPr lang="zh-CN" altLang="en-US" sz="1200" b="0" i="0" kern="1200" dirty="0">
                <a:solidFill>
                  <a:srgbClr val="FF0000"/>
                </a:solidFill>
                <a:effectLst/>
                <a:latin typeface="+mn-lt"/>
                <a:ea typeface="+mn-ea"/>
                <a:cs typeface="+mn-cs"/>
              </a:rPr>
              <a:t>）有三种，分别是</a:t>
            </a:r>
            <a:r>
              <a:rPr lang="en-US" altLang="zh-CN" sz="1200" b="0" i="0" kern="1200" dirty="0">
                <a:solidFill>
                  <a:srgbClr val="FF0000"/>
                </a:solidFill>
                <a:effectLst/>
                <a:latin typeface="+mn-lt"/>
                <a:ea typeface="+mn-ea"/>
                <a:cs typeface="+mn-cs"/>
              </a:rPr>
              <a:t>Standard </a:t>
            </a:r>
            <a:r>
              <a:rPr lang="en-US" altLang="zh-CN" sz="1200" b="0" i="0" kern="1200" dirty="0" err="1">
                <a:solidFill>
                  <a:srgbClr val="FF0000"/>
                </a:solidFill>
                <a:effectLst/>
                <a:latin typeface="+mn-lt"/>
                <a:ea typeface="+mn-ea"/>
                <a:cs typeface="+mn-cs"/>
              </a:rPr>
              <a:t>TxIn</a:t>
            </a:r>
            <a:r>
              <a:rPr lang="zh-CN" altLang="en-US" sz="1200" b="0" i="0" kern="1200" dirty="0">
                <a:solidFill>
                  <a:srgbClr val="FF0000"/>
                </a:solidFill>
                <a:effectLst/>
                <a:latin typeface="+mn-lt"/>
                <a:ea typeface="+mn-ea"/>
                <a:cs typeface="+mn-cs"/>
              </a:rPr>
              <a:t>（标准输入）、</a:t>
            </a:r>
            <a:r>
              <a:rPr lang="en-US" altLang="zh-CN" sz="1200" b="0" i="0" kern="1200" dirty="0">
                <a:solidFill>
                  <a:srgbClr val="FF0000"/>
                </a:solidFill>
                <a:effectLst/>
                <a:latin typeface="+mn-lt"/>
                <a:ea typeface="+mn-ea"/>
                <a:cs typeface="+mn-cs"/>
              </a:rPr>
              <a:t>Spend </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 </a:t>
            </a:r>
            <a:r>
              <a:rPr lang="en-US" altLang="zh-CN" sz="1200" b="0" i="0" kern="1200" dirty="0" err="1">
                <a:solidFill>
                  <a:srgbClr val="FF0000"/>
                </a:solidFill>
                <a:effectLst/>
                <a:latin typeface="+mn-lt"/>
                <a:ea typeface="+mn-ea"/>
                <a:cs typeface="+mn-cs"/>
              </a:rPr>
              <a:t>TxOut</a:t>
            </a:r>
            <a:r>
              <a:rPr lang="zh-CN" altLang="en-US" sz="1200" b="0" i="0" kern="1200" dirty="0">
                <a:solidFill>
                  <a:srgbClr val="FF0000"/>
                </a:solidFill>
                <a:effectLst/>
                <a:latin typeface="+mn-lt"/>
                <a:ea typeface="+mn-ea"/>
                <a:cs typeface="+mn-cs"/>
              </a:rPr>
              <a:t>（花费挖矿奖励）、</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/Generation</a:t>
            </a:r>
            <a:r>
              <a:rPr lang="zh-CN" altLang="en-US" sz="1200" b="0" i="0" kern="1200" dirty="0">
                <a:solidFill>
                  <a:srgbClr val="FF0000"/>
                </a:solidFill>
                <a:effectLst/>
                <a:latin typeface="+mn-lt"/>
                <a:ea typeface="+mn-ea"/>
                <a:cs typeface="+mn-cs"/>
              </a:rPr>
              <a:t>（产生挖矿奖励）</a:t>
            </a:r>
            <a:endParaRPr lang="en-US" altLang="zh-CN" sz="1200" b="0" i="0" kern="1200" dirty="0">
              <a:solidFill>
                <a:srgbClr val="FF0000"/>
              </a:solidFill>
              <a:effectLst/>
              <a:latin typeface="+mn-lt"/>
              <a:ea typeface="+mn-ea"/>
              <a:cs typeface="+mn-cs"/>
            </a:endParaRPr>
          </a:p>
          <a:p>
            <a:r>
              <a:rPr lang="zh-CN" altLang="en-US" sz="1200" b="0" i="0" kern="1200" dirty="0">
                <a:solidFill>
                  <a:srgbClr val="FF0000"/>
                </a:solidFill>
                <a:effectLst/>
                <a:latin typeface="+mn-lt"/>
                <a:ea typeface="+mn-ea"/>
                <a:cs typeface="+mn-cs"/>
              </a:rPr>
              <a:t>　比特币的交易输出（</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）有两种，分别是</a:t>
            </a:r>
            <a:r>
              <a:rPr lang="en-US" altLang="zh-CN" sz="1200" b="0" i="0" kern="1200" dirty="0">
                <a:solidFill>
                  <a:srgbClr val="FF0000"/>
                </a:solidFill>
                <a:effectLst/>
                <a:latin typeface="+mn-lt"/>
                <a:ea typeface="+mn-ea"/>
                <a:cs typeface="+mn-cs"/>
              </a:rPr>
              <a:t>Standard </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（标准交易输出）、</a:t>
            </a:r>
            <a:r>
              <a:rPr lang="en-US" altLang="zh-CN" sz="1200" b="0" i="0" kern="1200" dirty="0" err="1">
                <a:solidFill>
                  <a:srgbClr val="FF0000"/>
                </a:solidFill>
                <a:effectLst/>
                <a:latin typeface="+mn-lt"/>
                <a:ea typeface="+mn-ea"/>
                <a:cs typeface="+mn-cs"/>
              </a:rPr>
              <a:t>Coinbase</a:t>
            </a:r>
            <a:r>
              <a:rPr lang="en-US" altLang="zh-CN" sz="1200" b="0" i="0" kern="1200" dirty="0">
                <a:solidFill>
                  <a:srgbClr val="FF0000"/>
                </a:solidFill>
                <a:effectLst/>
                <a:latin typeface="+mn-lt"/>
                <a:ea typeface="+mn-ea"/>
                <a:cs typeface="+mn-cs"/>
              </a:rPr>
              <a:t> </a:t>
            </a:r>
            <a:r>
              <a:rPr lang="en-US" altLang="zh-CN" sz="1200" b="0" i="0" kern="1200" dirty="0" err="1">
                <a:solidFill>
                  <a:srgbClr val="FF0000"/>
                </a:solidFill>
                <a:effectLst/>
                <a:latin typeface="+mn-lt"/>
                <a:ea typeface="+mn-ea"/>
                <a:cs typeface="+mn-cs"/>
              </a:rPr>
              <a:t>TxOut</a:t>
            </a:r>
            <a:r>
              <a:rPr lang="en-US" altLang="zh-CN" sz="1200" b="0" i="0" kern="1200" dirty="0">
                <a:solidFill>
                  <a:srgbClr val="FF0000"/>
                </a:solidFill>
                <a:effectLst/>
                <a:latin typeface="+mn-lt"/>
                <a:ea typeface="+mn-ea"/>
                <a:cs typeface="+mn-cs"/>
              </a:rPr>
              <a:t> </a:t>
            </a:r>
            <a:r>
              <a:rPr lang="zh-CN" altLang="en-US" sz="1200" b="0" i="0" kern="1200" dirty="0">
                <a:solidFill>
                  <a:srgbClr val="FF0000"/>
                </a:solidFill>
                <a:effectLst/>
                <a:latin typeface="+mn-lt"/>
                <a:ea typeface="+mn-ea"/>
                <a:cs typeface="+mn-cs"/>
              </a:rPr>
              <a:t>（挖矿奖励输出）</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2E27ECE1-08A3-45E0-BE58-F556A2DAFEBE}" type="slidenum">
              <a:rPr lang="zh-CN" altLang="en-US" smtClean="0"/>
              <a:t>36</a:t>
            </a:fld>
            <a:endParaRPr lang="zh-CN" altLang="en-US"/>
          </a:p>
        </p:txBody>
      </p:sp>
    </p:spTree>
    <p:extLst>
      <p:ext uri="{BB962C8B-B14F-4D97-AF65-F5344CB8AC3E}">
        <p14:creationId xmlns:p14="http://schemas.microsoft.com/office/powerpoint/2010/main" val="2367862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37</a:t>
            </a:fld>
            <a:endParaRPr lang="zh-CN" altLang="en-US"/>
          </a:p>
        </p:txBody>
      </p:sp>
    </p:spTree>
    <p:extLst>
      <p:ext uri="{BB962C8B-B14F-4D97-AF65-F5344CB8AC3E}">
        <p14:creationId xmlns:p14="http://schemas.microsoft.com/office/powerpoint/2010/main" val="1793840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a:p>
            <a:r>
              <a:rPr lang="en-US" altLang="zh-CN" dirty="0" err="1"/>
              <a:t>Merkle</a:t>
            </a:r>
            <a:r>
              <a:rPr lang="zh-CN" altLang="en-US" dirty="0"/>
              <a:t> </a:t>
            </a:r>
            <a:r>
              <a:rPr lang="en-US" altLang="zh-CN" dirty="0"/>
              <a:t>Tree</a:t>
            </a:r>
            <a:r>
              <a:rPr lang="zh-CN" altLang="en-US" dirty="0"/>
              <a:t> 详解：</a:t>
            </a:r>
            <a:endParaRPr lang="en-US" altLang="zh-CN" dirty="0"/>
          </a:p>
          <a:p>
            <a:r>
              <a:rPr lang="en-US" dirty="0"/>
              <a:t>http://</a:t>
            </a:r>
            <a:r>
              <a:rPr lang="en-US" dirty="0" err="1"/>
              <a:t>zhibimo.com</a:t>
            </a:r>
            <a:r>
              <a:rPr lang="en-US" dirty="0"/>
              <a:t>/read/</a:t>
            </a:r>
            <a:r>
              <a:rPr lang="en-US" dirty="0" err="1"/>
              <a:t>wang-miao</a:t>
            </a:r>
            <a:r>
              <a:rPr lang="en-US" dirty="0"/>
              <a:t>/mastering-bitcoin/Chapter07.html</a:t>
            </a:r>
            <a:r>
              <a:rPr lang="zh-CN" altLang="en-US" dirty="0"/>
              <a:t> </a:t>
            </a:r>
            <a:r>
              <a:rPr lang="en-US" altLang="zh-CN" dirty="0"/>
              <a:t>《</a:t>
            </a:r>
            <a:r>
              <a:rPr lang="zh-CN" altLang="en-US" dirty="0"/>
              <a:t>精通比特币</a:t>
            </a:r>
            <a:r>
              <a:rPr lang="en-US" altLang="zh-CN" dirty="0"/>
              <a:t>》7.7</a:t>
            </a:r>
            <a:r>
              <a:rPr lang="zh-CN" altLang="en-US" dirty="0"/>
              <a:t>节</a:t>
            </a:r>
            <a:endParaRPr lang="en-US" altLang="zh-CN" dirty="0"/>
          </a:p>
          <a:p>
            <a:endParaRPr lang="en-US" dirty="0"/>
          </a:p>
          <a:p>
            <a:r>
              <a:rPr lang="en-US" dirty="0"/>
              <a:t>http://</a:t>
            </a:r>
            <a:r>
              <a:rPr lang="en-US" dirty="0" err="1"/>
              <a:t>blog.csdn.net</a:t>
            </a:r>
            <a:r>
              <a:rPr lang="en-US" dirty="0"/>
              <a:t>/u011386109/article/details/62422671</a:t>
            </a:r>
            <a:r>
              <a:rPr lang="zh-CN" altLang="en-US" baseline="0" dirty="0"/>
              <a:t> </a:t>
            </a:r>
            <a:endParaRPr lang="en-US" dirty="0"/>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39</a:t>
            </a:fld>
            <a:endParaRPr lang="zh-CN" altLang="en-US"/>
          </a:p>
        </p:txBody>
      </p:sp>
    </p:spTree>
    <p:extLst>
      <p:ext uri="{BB962C8B-B14F-4D97-AF65-F5344CB8AC3E}">
        <p14:creationId xmlns:p14="http://schemas.microsoft.com/office/powerpoint/2010/main" val="8556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a:t>
            </a:r>
            <a:r>
              <a:rPr kumimoji="1" lang="en-US" altLang="zh-CN" dirty="0" err="1"/>
              <a:t>www.infoq.com</a:t>
            </a:r>
            <a:r>
              <a:rPr kumimoji="1" lang="en-US" altLang="zh-CN" dirty="0"/>
              <a:t>/</a:t>
            </a:r>
            <a:r>
              <a:rPr kumimoji="1" lang="en-US" altLang="zh-CN" dirty="0" err="1"/>
              <a:t>cn</a:t>
            </a:r>
            <a:r>
              <a:rPr kumimoji="1" lang="en-US" altLang="zh-CN" dirty="0"/>
              <a:t>/articles/bitcoin-and-block-chain-part02</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zhuanlan.zhihu.com</a:t>
            </a:r>
            <a:r>
              <a:rPr kumimoji="1" lang="en-US" altLang="zh-CN" dirty="0"/>
              <a:t>/p/26306458(</a:t>
            </a:r>
            <a:r>
              <a:rPr kumimoji="1" lang="zh-CN" altLang="en-US" dirty="0"/>
              <a:t>验证交易的过程</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40</a:t>
            </a:fld>
            <a:endParaRPr lang="zh-CN" altLang="en-US"/>
          </a:p>
        </p:txBody>
      </p:sp>
    </p:spTree>
    <p:extLst>
      <p:ext uri="{BB962C8B-B14F-4D97-AF65-F5344CB8AC3E}">
        <p14:creationId xmlns:p14="http://schemas.microsoft.com/office/powerpoint/2010/main" val="1522681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SPV</a:t>
            </a:r>
            <a:r>
              <a:rPr lang="zh-CN" altLang="en-US" sz="1200" kern="1200" dirty="0">
                <a:solidFill>
                  <a:schemeClr val="tx1"/>
                </a:solidFill>
                <a:effectLst/>
                <a:latin typeface="+mn-lt"/>
                <a:ea typeface="+mn-ea"/>
                <a:cs typeface="+mn-cs"/>
              </a:rPr>
              <a:t>定义：</a:t>
            </a:r>
            <a:endParaRPr lang="en-US" altLang="zh-CN"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method for verifying if particular transactions are included in a </a:t>
            </a:r>
            <a:r>
              <a:rPr lang="en-US" sz="1200" b="0" i="0" u="none" strike="noStrike" kern="1200" dirty="0">
                <a:solidFill>
                  <a:schemeClr val="tx1"/>
                </a:solidFill>
                <a:effectLst/>
                <a:latin typeface="+mn-lt"/>
                <a:ea typeface="+mn-ea"/>
                <a:cs typeface="+mn-cs"/>
                <a:hlinkClick r:id="rId3" tooltip="One or more transactions prefaced by a block header and protected by proof of work. Blocks are the data stored on the block chain."/>
              </a:rPr>
              <a:t>block</a:t>
            </a:r>
            <a:r>
              <a:rPr lang="en-US" sz="1200" b="0" i="0" kern="1200" dirty="0">
                <a:solidFill>
                  <a:schemeClr val="tx1"/>
                </a:solidFill>
                <a:effectLst/>
                <a:latin typeface="+mn-lt"/>
                <a:ea typeface="+mn-ea"/>
                <a:cs typeface="+mn-cs"/>
              </a:rPr>
              <a:t> without downloading the entire </a:t>
            </a:r>
            <a:r>
              <a:rPr lang="en-US" sz="1200" b="0" i="0" u="none" strike="noStrike" kern="1200" dirty="0">
                <a:solidFill>
                  <a:schemeClr val="tx1"/>
                </a:solidFill>
                <a:effectLst/>
                <a:latin typeface="+mn-lt"/>
                <a:ea typeface="+mn-ea"/>
                <a:cs typeface="+mn-cs"/>
                <a:hlinkClick r:id="rId3" tooltip="One or more transactions prefaced by a block header and protected by proof of work. Blocks are the data stored on the block chain."/>
              </a:rPr>
              <a:t>block</a:t>
            </a:r>
            <a:r>
              <a:rPr lang="en-US" sz="1200" b="0" i="0" kern="1200" dirty="0">
                <a:solidFill>
                  <a:schemeClr val="tx1"/>
                </a:solidFill>
                <a:effectLst/>
                <a:latin typeface="+mn-lt"/>
                <a:ea typeface="+mn-ea"/>
                <a:cs typeface="+mn-cs"/>
              </a:rPr>
              <a:t>. The method is used by some lightweight Bitcoin clients.</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在不下载完整区块的情况下，也能确认交易是否存在与区块中。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总述：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一个用户需要保留最长的工作量证明链条的区块头的拷贝，它可以不断向网络发起询问，直到它确信自己拥有最长的链条，并能够通过</a:t>
            </a:r>
            <a:r>
              <a:rPr lang="en-US" altLang="zh-CN" sz="1200" b="0" i="0" kern="1200" dirty="0" err="1">
                <a:solidFill>
                  <a:schemeClr val="tx1"/>
                </a:solidFill>
                <a:effectLst/>
                <a:latin typeface="+mn-lt"/>
                <a:ea typeface="+mn-ea"/>
                <a:cs typeface="+mn-cs"/>
              </a:rPr>
              <a:t>merkle</a:t>
            </a:r>
            <a:r>
              <a:rPr lang="zh-CN" altLang="en-US" sz="1200" b="0" i="0" kern="1200" dirty="0">
                <a:solidFill>
                  <a:schemeClr val="tx1"/>
                </a:solidFill>
                <a:effectLst/>
                <a:latin typeface="+mn-lt"/>
                <a:ea typeface="+mn-ea"/>
                <a:cs typeface="+mn-cs"/>
              </a:rPr>
              <a:t>的分支通向它被加上时间戳并纳入区块的那次交易。节点想要自行检验该交易的有效性原本是不可能的，但通过追溯到链条的某个位置，它就能看到某个节点曾经接受过它，并且于其后追加的区块也进一步证明全网曾经接受了它。</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同步区块头、获取特定交易的过程：</a:t>
            </a:r>
            <a:endParaRPr lang="en-US" altLang="zh-CN"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SPV节点使用一条getheaders</a:t>
            </a:r>
            <a:r>
              <a:rPr lang="zh-CN" altLang="en-US" sz="1200" b="0" i="0" kern="1200" dirty="0">
                <a:solidFill>
                  <a:schemeClr val="tx1"/>
                </a:solidFill>
                <a:effectLst/>
                <a:latin typeface="+mn-lt"/>
                <a:ea typeface="+mn-ea"/>
                <a:cs typeface="+mn-cs"/>
              </a:rPr>
              <a:t>请求</a:t>
            </a:r>
            <a:r>
              <a:rPr lang="en-US" sz="1200" b="0" i="0" kern="1200" dirty="0">
                <a:solidFill>
                  <a:schemeClr val="tx1"/>
                </a:solidFill>
                <a:effectLst/>
                <a:latin typeface="+mn-lt"/>
                <a:ea typeface="+mn-ea"/>
                <a:cs typeface="+mn-cs"/>
              </a:rPr>
              <a:t>消息</a:t>
            </a:r>
            <a:r>
              <a:rPr lang="zh-CN" altLang="en-US" sz="1200" b="0" i="0" kern="1200" dirty="0">
                <a:solidFill>
                  <a:schemeClr val="tx1"/>
                </a:solidFill>
                <a:effectLst/>
                <a:latin typeface="+mn-lt"/>
                <a:ea typeface="+mn-ea"/>
                <a:cs typeface="+mn-cs"/>
              </a:rPr>
              <a:t>，向相连的</a:t>
            </a:r>
            <a:r>
              <a:rPr lang="en-US" altLang="zh-CN" sz="1200" b="0" i="0" kern="1200" dirty="0">
                <a:solidFill>
                  <a:schemeClr val="tx1"/>
                </a:solidFill>
                <a:effectLst/>
                <a:latin typeface="+mn-lt"/>
                <a:ea typeface="+mn-ea"/>
                <a:cs typeface="+mn-cs"/>
              </a:rPr>
              <a:t>full node </a:t>
            </a:r>
            <a:r>
              <a:rPr lang="zh-CN" altLang="en-US" sz="1200" b="0" i="0" kern="1200" dirty="0">
                <a:solidFill>
                  <a:schemeClr val="tx1"/>
                </a:solidFill>
                <a:effectLst/>
                <a:latin typeface="+mn-lt"/>
                <a:ea typeface="+mn-ea"/>
                <a:cs typeface="+mn-cs"/>
              </a:rPr>
              <a:t>请求区块头</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在获取到所有区块头之后，</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节点在通信链路上设置过滤器</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，对之后发送过来的区块</a:t>
            </a:r>
            <a:r>
              <a:rPr lang="en-US" altLang="zh-CN" sz="1200" b="0" i="0" kern="1200" dirty="0">
                <a:solidFill>
                  <a:schemeClr val="tx1"/>
                </a:solidFill>
                <a:effectLst/>
                <a:latin typeface="+mn-lt"/>
                <a:ea typeface="+mn-ea"/>
                <a:cs typeface="+mn-cs"/>
              </a:rPr>
              <a:t>blocks</a:t>
            </a:r>
            <a:r>
              <a:rPr lang="zh-CN" altLang="en-US" sz="1200" b="0" i="0" kern="1200" dirty="0">
                <a:solidFill>
                  <a:schemeClr val="tx1"/>
                </a:solidFill>
                <a:effectLst/>
                <a:latin typeface="+mn-lt"/>
                <a:ea typeface="+mn-ea"/>
                <a:cs typeface="+mn-cs"/>
              </a:rPr>
              <a:t>和交易</a:t>
            </a:r>
            <a:r>
              <a:rPr lang="en-US" altLang="zh-CN" sz="1200" b="0" i="0" kern="1200" dirty="0">
                <a:solidFill>
                  <a:schemeClr val="tx1"/>
                </a:solidFill>
                <a:effectLst/>
                <a:latin typeface="+mn-lt"/>
                <a:ea typeface="+mn-ea"/>
                <a:cs typeface="+mn-cs"/>
              </a:rPr>
              <a:t>transactions</a:t>
            </a:r>
            <a:r>
              <a:rPr lang="zh-CN" altLang="en-US" sz="1200" b="0" i="0" kern="1200" dirty="0">
                <a:solidFill>
                  <a:schemeClr val="tx1"/>
                </a:solidFill>
                <a:effectLst/>
                <a:latin typeface="+mn-lt"/>
                <a:ea typeface="+mn-ea"/>
                <a:cs typeface="+mn-cs"/>
              </a:rPr>
              <a:t>进行过滤</a:t>
            </a:r>
            <a:endParaRPr lang="en-US" altLang="zh-CN" sz="1200" b="0" i="0" kern="1200" dirty="0">
              <a:solidFill>
                <a:schemeClr val="tx1"/>
              </a:solidFill>
              <a:effectLst/>
              <a:latin typeface="+mn-lt"/>
              <a:ea typeface="+mn-ea"/>
              <a:cs typeface="+mn-cs"/>
            </a:endParaRPr>
          </a:p>
          <a:p>
            <a:pPr marL="228600" indent="-228600">
              <a:buAutoNum type="arabicPeriod"/>
            </a:pP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节点通过发送</a:t>
            </a:r>
            <a:r>
              <a:rPr lang="en-US" altLang="zh-CN" sz="1200" b="0" i="0" kern="1200" dirty="0" err="1">
                <a:solidFill>
                  <a:schemeClr val="tx1"/>
                </a:solidFill>
                <a:effectLst/>
                <a:latin typeface="+mn-lt"/>
                <a:ea typeface="+mn-ea"/>
                <a:cs typeface="+mn-cs"/>
              </a:rPr>
              <a:t>getdata</a:t>
            </a:r>
            <a:r>
              <a:rPr lang="zh-CN" altLang="en-US" sz="1200" b="0" i="0" kern="1200" dirty="0">
                <a:solidFill>
                  <a:schemeClr val="tx1"/>
                </a:solidFill>
                <a:effectLst/>
                <a:latin typeface="+mn-lt"/>
                <a:ea typeface="+mn-ea"/>
                <a:cs typeface="+mn-cs"/>
              </a:rPr>
              <a:t>请求消息来获取需要的交易</a:t>
            </a:r>
            <a:r>
              <a:rPr lang="en-US" altLang="zh-CN" sz="1200" b="0" i="0" kern="1200" dirty="0">
                <a:solidFill>
                  <a:schemeClr val="tx1"/>
                </a:solidFill>
                <a:effectLst/>
                <a:latin typeface="+mn-lt"/>
                <a:ea typeface="+mn-ea"/>
                <a:cs typeface="+mn-cs"/>
              </a:rPr>
              <a:t>transactions</a:t>
            </a:r>
          </a:p>
          <a:p>
            <a:pPr marL="228600" indent="-228600">
              <a:buAutoNum type="arabicPeriod"/>
            </a:pPr>
            <a:r>
              <a:rPr lang="zh-CN" altLang="en-US" sz="1200" b="0" i="0" kern="1200" dirty="0">
                <a:solidFill>
                  <a:schemeClr val="tx1"/>
                </a:solidFill>
                <a:effectLst/>
                <a:latin typeface="+mn-lt"/>
                <a:ea typeface="+mn-ea"/>
                <a:cs typeface="+mn-cs"/>
              </a:rPr>
              <a:t>接收到请求的</a:t>
            </a:r>
            <a:r>
              <a:rPr lang="en-US" altLang="zh-CN" sz="1200" b="0" i="0" kern="1200" dirty="0">
                <a:solidFill>
                  <a:schemeClr val="tx1"/>
                </a:solidFill>
                <a:effectLst/>
                <a:latin typeface="+mn-lt"/>
                <a:ea typeface="+mn-ea"/>
                <a:cs typeface="+mn-cs"/>
              </a:rPr>
              <a:t>Full node</a:t>
            </a:r>
            <a:r>
              <a:rPr lang="zh-CN" altLang="en-US" sz="1200" b="0" i="0" kern="1200" dirty="0">
                <a:solidFill>
                  <a:schemeClr val="tx1"/>
                </a:solidFill>
                <a:effectLst/>
                <a:latin typeface="+mn-lt"/>
                <a:ea typeface="+mn-ea"/>
                <a:cs typeface="+mn-cs"/>
              </a:rPr>
              <a:t>将会响应一个包含所需交易的</a:t>
            </a:r>
            <a:r>
              <a:rPr lang="en-US" altLang="zh-CN" sz="1200" b="0" i="0" kern="1200" dirty="0" err="1">
                <a:solidFill>
                  <a:schemeClr val="tx1"/>
                </a:solidFill>
                <a:effectLst/>
                <a:latin typeface="+mn-lt"/>
                <a:ea typeface="+mn-ea"/>
                <a:cs typeface="+mn-cs"/>
              </a:rPr>
              <a:t>tx</a:t>
            </a:r>
            <a:r>
              <a:rPr lang="en-US" altLang="zh-CN" sz="1200" b="0" i="0" kern="1200" dirty="0">
                <a:solidFill>
                  <a:schemeClr val="tx1"/>
                </a:solidFill>
                <a:effectLst/>
                <a:latin typeface="+mn-lt"/>
                <a:ea typeface="+mn-ea"/>
                <a:cs typeface="+mn-cs"/>
              </a:rPr>
              <a:t> message</a:t>
            </a:r>
            <a:r>
              <a:rPr lang="zh-CN" altLang="en-US" sz="1200" b="0" i="0" kern="1200" dirty="0">
                <a:solidFill>
                  <a:schemeClr val="tx1"/>
                </a:solidFill>
                <a:effectLst/>
                <a:latin typeface="+mn-lt"/>
                <a:ea typeface="+mn-ea"/>
                <a:cs typeface="+mn-cs"/>
              </a:rPr>
              <a:t>（在这之前</a:t>
            </a:r>
            <a:r>
              <a:rPr lang="en-US" altLang="zh-CN" sz="1200" b="0" i="0" kern="1200" dirty="0">
                <a:solidFill>
                  <a:schemeClr val="tx1"/>
                </a:solidFill>
                <a:effectLst/>
                <a:latin typeface="+mn-lt"/>
                <a:ea typeface="+mn-ea"/>
                <a:cs typeface="+mn-cs"/>
              </a:rPr>
              <a:t>full node</a:t>
            </a:r>
            <a:r>
              <a:rPr lang="en-US" altLang="zh-CN" sz="1200" b="0" i="0" kern="1200" baseline="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会响应一个</a:t>
            </a:r>
            <a:r>
              <a:rPr lang="en-US" sz="1200" b="0" i="0" kern="1200" dirty="0" err="1">
                <a:solidFill>
                  <a:schemeClr val="tx1"/>
                </a:solidFill>
                <a:effectLst/>
                <a:latin typeface="+mn-lt"/>
                <a:ea typeface="+mn-ea"/>
                <a:cs typeface="+mn-cs"/>
              </a:rPr>
              <a:t>merkleblock</a:t>
            </a:r>
            <a:r>
              <a:rPr lang="en-US" sz="1200" b="0" i="0" kern="1200" dirty="0">
                <a:solidFill>
                  <a:schemeClr val="tx1"/>
                </a:solidFill>
                <a:effectLst/>
                <a:latin typeface="+mn-lt"/>
                <a:ea typeface="+mn-ea"/>
                <a:cs typeface="+mn-cs"/>
              </a:rPr>
              <a:t> message </a:t>
            </a:r>
            <a:r>
              <a:rPr lang="en-US" altLang="zh-CN" sz="1200" b="0" i="0" kern="1200" dirty="0">
                <a:solidFill>
                  <a:schemeClr val="tx1"/>
                </a:solidFill>
                <a:effectLst/>
                <a:latin typeface="+mn-lt"/>
                <a:ea typeface="+mn-ea"/>
                <a:cs typeface="+mn-cs"/>
              </a:rPr>
              <a:t>that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contains only block headers for blocks matching the filter and a </a:t>
            </a:r>
            <a:r>
              <a:rPr lang="en-US" sz="1200" b="0" i="0" kern="1200" dirty="0" err="1">
                <a:solidFill>
                  <a:schemeClr val="tx1"/>
                </a:solidFill>
                <a:effectLst/>
                <a:latin typeface="+mn-lt"/>
                <a:ea typeface="+mn-ea"/>
                <a:cs typeface="+mn-cs"/>
              </a:rPr>
              <a:t>merkle</a:t>
            </a:r>
            <a:r>
              <a:rPr lang="en-US" sz="1200" b="0" i="0" kern="1200" dirty="0">
                <a:solidFill>
                  <a:schemeClr val="tx1"/>
                </a:solidFill>
                <a:effectLst/>
                <a:latin typeface="+mn-lt"/>
                <a:ea typeface="+mn-ea"/>
                <a:cs typeface="+mn-cs"/>
              </a:rPr>
              <a:t> path for each matching transaction. </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节点发送请求：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过滤器被用来过滤</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节点从对等节点里收到的交易信息。</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会建立一个只能和</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节点钱包里的地址匹配的过滤器。随后，</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节点会向对等节点发送一条包含需在该连接中使用的过滤器的</a:t>
            </a:r>
            <a:r>
              <a:rPr lang="en-US" altLang="zh-CN" sz="1200" b="0" i="0" kern="1200" dirty="0" err="1">
                <a:solidFill>
                  <a:schemeClr val="tx1"/>
                </a:solidFill>
                <a:effectLst/>
                <a:latin typeface="+mn-lt"/>
                <a:ea typeface="+mn-ea"/>
                <a:cs typeface="+mn-cs"/>
              </a:rPr>
              <a:t>filterload</a:t>
            </a:r>
            <a:r>
              <a:rPr lang="zh-CN" altLang="en-US" sz="1200" b="0" i="0" kern="1200" dirty="0">
                <a:solidFill>
                  <a:schemeClr val="tx1"/>
                </a:solidFill>
                <a:effectLst/>
                <a:latin typeface="+mn-lt"/>
                <a:ea typeface="+mn-ea"/>
                <a:cs typeface="+mn-cs"/>
              </a:rPr>
              <a:t>消息。当过滤器建好之后，对等节点将每个交易的输出值代入过滤器中验证。那些匹配的交易会被传送回</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节点。为回应来自</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节点的</a:t>
            </a:r>
            <a:r>
              <a:rPr lang="en-US" altLang="zh-CN" sz="1200" b="0" i="0" kern="1200" dirty="0" err="1">
                <a:solidFill>
                  <a:schemeClr val="tx1"/>
                </a:solidFill>
                <a:effectLst/>
                <a:latin typeface="+mn-lt"/>
                <a:ea typeface="+mn-ea"/>
                <a:cs typeface="+mn-cs"/>
              </a:rPr>
              <a:t>getdata</a:t>
            </a:r>
            <a:r>
              <a:rPr lang="zh-CN" altLang="en-US" sz="1200" b="0" i="0" kern="1200" dirty="0">
                <a:solidFill>
                  <a:schemeClr val="tx1"/>
                </a:solidFill>
                <a:effectLst/>
                <a:latin typeface="+mn-lt"/>
                <a:ea typeface="+mn-ea"/>
                <a:cs typeface="+mn-cs"/>
              </a:rPr>
              <a:t>信息，对等节点会发出一条只含有和过滤器匹配的区块的区块头信息，以及与之相匹配的交易的</a:t>
            </a:r>
            <a:r>
              <a:rPr lang="en-US" altLang="zh-CN" sz="1200" b="0" i="0" kern="1200" dirty="0" err="1">
                <a:solidFill>
                  <a:schemeClr val="tx1"/>
                </a:solidFill>
                <a:effectLst/>
                <a:latin typeface="+mn-lt"/>
                <a:ea typeface="+mn-ea"/>
                <a:cs typeface="+mn-cs"/>
              </a:rPr>
              <a:t>merkle</a:t>
            </a:r>
            <a:r>
              <a:rPr lang="zh-CN" altLang="en-US" sz="1200" b="0" i="0" kern="1200" dirty="0">
                <a:solidFill>
                  <a:schemeClr val="tx1"/>
                </a:solidFill>
                <a:effectLst/>
                <a:latin typeface="+mn-lt"/>
                <a:ea typeface="+mn-ea"/>
                <a:cs typeface="+mn-cs"/>
              </a:rPr>
              <a:t>树路径。这一对等节点还会发出一条相匹配的交易的</a:t>
            </a:r>
            <a:r>
              <a:rPr lang="en-US" altLang="zh-CN" sz="1200" b="0" i="0" kern="1200" dirty="0" err="1">
                <a:solidFill>
                  <a:schemeClr val="tx1"/>
                </a:solidFill>
                <a:effectLst/>
                <a:latin typeface="+mn-lt"/>
                <a:ea typeface="+mn-ea"/>
                <a:cs typeface="+mn-cs"/>
              </a:rPr>
              <a:t>tx</a:t>
            </a:r>
            <a:r>
              <a:rPr lang="zh-CN" altLang="en-US" sz="1200" b="0" i="0" kern="1200" dirty="0">
                <a:solidFill>
                  <a:schemeClr val="tx1"/>
                </a:solidFill>
                <a:effectLst/>
                <a:latin typeface="+mn-lt"/>
                <a:ea typeface="+mn-ea"/>
                <a:cs typeface="+mn-cs"/>
              </a:rPr>
              <a:t>消息。”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精通比特币</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节点收到响应之后的验证：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节点能够使用</a:t>
            </a:r>
            <a:r>
              <a:rPr lang="en-US" altLang="zh-CN" sz="1200" b="0" i="0" kern="1200" dirty="0" err="1">
                <a:solidFill>
                  <a:schemeClr val="tx1"/>
                </a:solidFill>
                <a:effectLst/>
                <a:latin typeface="+mn-lt"/>
                <a:ea typeface="+mn-ea"/>
                <a:cs typeface="+mn-cs"/>
              </a:rPr>
              <a:t>merkle</a:t>
            </a:r>
            <a:r>
              <a:rPr lang="zh-CN" altLang="en-US" sz="1200" b="0" i="0" kern="1200" dirty="0">
                <a:solidFill>
                  <a:schemeClr val="tx1"/>
                </a:solidFill>
                <a:effectLst/>
                <a:latin typeface="+mn-lt"/>
                <a:ea typeface="+mn-ea"/>
                <a:cs typeface="+mn-cs"/>
              </a:rPr>
              <a:t>树路径验证对应区块中该交易的有无（利用</a:t>
            </a:r>
            <a:r>
              <a:rPr lang="en-US" altLang="zh-CN" sz="1200" b="0" i="0" kern="1200" dirty="0" err="1">
                <a:solidFill>
                  <a:schemeClr val="tx1"/>
                </a:solidFill>
                <a:effectLst/>
                <a:latin typeface="+mn-lt"/>
                <a:ea typeface="+mn-ea"/>
                <a:cs typeface="+mn-cs"/>
              </a:rPr>
              <a:t>Merkle</a:t>
            </a:r>
            <a:r>
              <a:rPr lang="zh-CN" altLang="en-US" sz="1200" b="0" i="0" kern="1200" dirty="0">
                <a:solidFill>
                  <a:schemeClr val="tx1"/>
                </a:solidFill>
                <a:effectLst/>
                <a:latin typeface="+mn-lt"/>
                <a:ea typeface="+mn-ea"/>
                <a:cs typeface="+mn-cs"/>
              </a:rPr>
              <a:t>路径验证交易的过程）。</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节点同时也使用区块头去关联区块和区块链中的区域区块。这两种关联，交易与区块、区块和区块链，证明交易存在于区块链”</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 是个什么鬼？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过滤器是一个允许用户描述特定的关键词组合而不必精确表述的基于概率的过滤方法”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详见：</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4"/>
              </a:rPr>
              <a:t>http://zhibimo.com/read/wang-miao/mastering-bitcoin/Chapter06.html</a:t>
            </a:r>
            <a:r>
              <a:rPr lang="zh-CN" altLang="en-US" sz="1200" b="0" i="0" u="none" kern="1200" baseline="0" dirty="0">
                <a:solidFill>
                  <a:schemeClr val="tx1"/>
                </a:solidFill>
                <a:effectLst/>
                <a:latin typeface="+mn-lt"/>
                <a:ea typeface="+mn-ea"/>
                <a:cs typeface="+mn-cs"/>
              </a:rPr>
              <a:t>  精通比特币 </a:t>
            </a:r>
            <a:r>
              <a:rPr lang="en-US" altLang="zh-CN" sz="1200" b="0" i="0" u="none" kern="1200" baseline="0" dirty="0">
                <a:solidFill>
                  <a:schemeClr val="tx1"/>
                </a:solidFill>
                <a:effectLst/>
                <a:latin typeface="+mn-lt"/>
                <a:ea typeface="+mn-ea"/>
                <a:cs typeface="+mn-cs"/>
              </a:rPr>
              <a:t>6.8</a:t>
            </a:r>
            <a:r>
              <a:rPr lang="zh-CN" altLang="en-US" sz="1200" b="0" i="0" u="none" kern="1200" baseline="0" dirty="0">
                <a:solidFill>
                  <a:schemeClr val="tx1"/>
                </a:solidFill>
                <a:effectLst/>
                <a:latin typeface="+mn-lt"/>
                <a:ea typeface="+mn-ea"/>
                <a:cs typeface="+mn-cs"/>
              </a:rPr>
              <a:t>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Note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SPV</a:t>
            </a:r>
            <a:r>
              <a:rPr lang="zh-CN" altLang="en-US" sz="1200" b="0" i="0" kern="1200" baseline="0" dirty="0">
                <a:solidFill>
                  <a:schemeClr val="tx1"/>
                </a:solidFill>
                <a:effectLst/>
                <a:latin typeface="+mn-lt"/>
                <a:ea typeface="+mn-ea"/>
                <a:cs typeface="+mn-cs"/>
              </a:rPr>
              <a:t> 节点使用</a:t>
            </a:r>
            <a:r>
              <a:rPr lang="en-US" altLang="zh-CN" sz="1200" b="0" i="0" kern="1200" baseline="0" dirty="0">
                <a:solidFill>
                  <a:schemeClr val="tx1"/>
                </a:solidFill>
                <a:effectLst/>
                <a:latin typeface="+mn-lt"/>
                <a:ea typeface="+mn-ea"/>
                <a:cs typeface="+mn-cs"/>
              </a:rPr>
              <a:t>Bloom</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Filter</a:t>
            </a:r>
            <a:r>
              <a:rPr lang="zh-CN" altLang="en-US" sz="1200" b="0" i="0" kern="1200" baseline="0" dirty="0">
                <a:solidFill>
                  <a:schemeClr val="tx1"/>
                </a:solidFill>
                <a:effectLst/>
                <a:latin typeface="+mn-lt"/>
                <a:ea typeface="+mn-ea"/>
                <a:cs typeface="+mn-cs"/>
              </a:rPr>
              <a:t>过滤器来</a:t>
            </a:r>
            <a:r>
              <a:rPr lang="en-US" altLang="zh-CN" sz="1200" b="0" i="0" kern="1200" baseline="0" dirty="0">
                <a:solidFill>
                  <a:schemeClr val="tx1"/>
                </a:solidFill>
                <a:effectLst/>
                <a:latin typeface="+mn-lt"/>
                <a:ea typeface="+mn-ea"/>
                <a:cs typeface="+mn-cs"/>
              </a:rPr>
              <a:t>only</a:t>
            </a:r>
            <a:r>
              <a:rPr lang="zh-CN" altLang="en-US" sz="1200" b="0" i="0" kern="1200" baseline="0" dirty="0">
                <a:solidFill>
                  <a:schemeClr val="tx1"/>
                </a:solidFill>
                <a:effectLst/>
                <a:latin typeface="+mn-lt"/>
                <a:ea typeface="+mn-ea"/>
                <a:cs typeface="+mn-cs"/>
              </a:rPr>
              <a:t>接收感兴趣的交易（或者包含该交易的区块）</a:t>
            </a:r>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 能够 肯定地断定某个元素不在集合中，但不能肯定地断定某个元素肯定在集合中。所以通过</a:t>
            </a:r>
            <a:r>
              <a:rPr lang="en-US" altLang="zh-CN" sz="1200" b="0" i="0" kern="1200" dirty="0">
                <a:solidFill>
                  <a:schemeClr val="tx1"/>
                </a:solidFill>
                <a:effectLst/>
                <a:latin typeface="+mn-lt"/>
                <a:ea typeface="+mn-ea"/>
                <a:cs typeface="+mn-cs"/>
              </a:rPr>
              <a:t>Bloom Filter</a:t>
            </a:r>
            <a:r>
              <a:rPr lang="zh-CN" altLang="en-US" sz="1200" b="0" i="0" kern="1200" dirty="0">
                <a:solidFill>
                  <a:schemeClr val="tx1"/>
                </a:solidFill>
                <a:effectLst/>
                <a:latin typeface="+mn-lt"/>
                <a:ea typeface="+mn-ea"/>
                <a:cs typeface="+mn-cs"/>
              </a:rPr>
              <a:t>过滤之后节点接收的交易（或者区块），都是可能的“目标”交易（或者区块）</a:t>
            </a:r>
            <a:endParaRPr lang="en-US" altLang="zh-CN" sz="1200" b="0" i="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SPV</a:t>
            </a:r>
            <a:r>
              <a:rPr lang="zh-CN" altLang="en-US" sz="1200" kern="1200" dirty="0">
                <a:solidFill>
                  <a:schemeClr val="tx1"/>
                </a:solidFill>
                <a:effectLst/>
                <a:latin typeface="+mn-lt"/>
                <a:ea typeface="+mn-ea"/>
                <a:cs typeface="+mn-cs"/>
              </a:rPr>
              <a:t> 应用</a:t>
            </a:r>
            <a:r>
              <a:rPr lang="en-US" sz="1200" kern="1200" dirty="0">
                <a:solidFill>
                  <a:schemeClr val="tx1"/>
                </a:solidFill>
                <a:effectLst/>
                <a:latin typeface="+mn-lt"/>
                <a:ea typeface="+mn-ea"/>
                <a:cs typeface="+mn-cs"/>
              </a:rPr>
              <a:t>Bloom filter</a:t>
            </a:r>
            <a:r>
              <a:rPr lang="zh-CN" altLang="en-US" sz="1200" kern="1200" dirty="0">
                <a:solidFill>
                  <a:schemeClr val="tx1"/>
                </a:solidFill>
                <a:effectLst/>
                <a:latin typeface="+mn-lt"/>
                <a:ea typeface="+mn-ea"/>
                <a:cs typeface="+mn-cs"/>
              </a:rPr>
              <a:t>可以快速判断出某检索值一定不存在于某个指定的集合，从而可以过滤掉大量无关数据，减少不必要的下载量</a:t>
            </a:r>
            <a:r>
              <a:rPr lang="en-US" dirty="0">
                <a:effectLst/>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如何使用</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228600" indent="-228600">
              <a:buAutoNum type="arabicPeriod"/>
            </a:pP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节点创建空的</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Filter</a:t>
            </a:r>
          </a:p>
          <a:p>
            <a:pPr marL="228600" indent="-228600">
              <a:buAutoNum type="arabicPeriod"/>
            </a:pPr>
            <a:r>
              <a:rPr lang="zh-CN" altLang="en-US" sz="1200" b="0" i="0" kern="1200" dirty="0">
                <a:solidFill>
                  <a:schemeClr val="tx1"/>
                </a:solidFill>
                <a:effectLst/>
                <a:latin typeface="+mn-lt"/>
                <a:ea typeface="+mn-ea"/>
                <a:cs typeface="+mn-cs"/>
              </a:rPr>
              <a:t>取出钱包中所有</a:t>
            </a:r>
            <a:r>
              <a:rPr lang="en-US" altLang="zh-CN" sz="1200" b="0" i="0" kern="1200" dirty="0">
                <a:solidFill>
                  <a:schemeClr val="tx1"/>
                </a:solidFill>
                <a:effectLst/>
                <a:latin typeface="+mn-lt"/>
                <a:ea typeface="+mn-ea"/>
                <a:cs typeface="+mn-cs"/>
              </a:rPr>
              <a:t>UTXO</a:t>
            </a:r>
            <a:r>
              <a:rPr lang="zh-CN" altLang="en-US" sz="1200" b="0" i="0" kern="1200" dirty="0">
                <a:solidFill>
                  <a:schemeClr val="tx1"/>
                </a:solidFill>
                <a:effectLst/>
                <a:latin typeface="+mn-lt"/>
                <a:ea typeface="+mn-ea"/>
                <a:cs typeface="+mn-cs"/>
              </a:rPr>
              <a:t>的公匙</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、脚本</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、交易</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，将这些作为</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的关键词组合</a:t>
            </a:r>
            <a:endParaRPr lang="en-US" altLang="zh-CN" sz="1200" b="0" i="0" kern="1200" dirty="0">
              <a:solidFill>
                <a:schemeClr val="tx1"/>
              </a:solidFill>
              <a:effectLst/>
              <a:latin typeface="+mn-lt"/>
              <a:ea typeface="+mn-ea"/>
              <a:cs typeface="+mn-cs"/>
            </a:endParaRPr>
          </a:p>
          <a:p>
            <a:pPr marL="228600" indent="-228600">
              <a:buAutoNum type="arabicPeriod"/>
            </a:pP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节点将</a:t>
            </a:r>
            <a:r>
              <a:rPr lang="en-US" altLang="zh-CN" sz="1200" b="0" i="0" kern="1200" dirty="0">
                <a:solidFill>
                  <a:schemeClr val="tx1"/>
                </a:solidFill>
                <a:effectLst/>
                <a:latin typeface="+mn-lt"/>
                <a:ea typeface="+mn-ea"/>
                <a:cs typeface="+mn-cs"/>
              </a:rPr>
              <a:t>Bloom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发送给</a:t>
            </a:r>
            <a:r>
              <a:rPr lang="en-US" altLang="zh-CN" sz="1200" b="0" i="0" kern="1200" dirty="0">
                <a:solidFill>
                  <a:schemeClr val="tx1"/>
                </a:solidFill>
                <a:effectLst/>
                <a:latin typeface="+mn-lt"/>
                <a:ea typeface="+mn-ea"/>
                <a:cs typeface="+mn-cs"/>
              </a:rPr>
              <a:t>full node</a:t>
            </a:r>
          </a:p>
          <a:p>
            <a:pPr marL="228600" indent="-228600">
              <a:buAutoNum type="arabicPeriod"/>
            </a:pPr>
            <a:r>
              <a:rPr lang="en-US" altLang="zh-CN" sz="1200" b="0" i="0" kern="1200" dirty="0">
                <a:solidFill>
                  <a:schemeClr val="tx1"/>
                </a:solidFill>
                <a:effectLst/>
                <a:latin typeface="+mn-lt"/>
                <a:ea typeface="+mn-ea"/>
                <a:cs typeface="+mn-cs"/>
              </a:rPr>
              <a:t>Full node </a:t>
            </a:r>
            <a:r>
              <a:rPr lang="zh-CN" altLang="en-US" sz="1200" b="0" i="0" kern="1200" dirty="0">
                <a:solidFill>
                  <a:schemeClr val="tx1"/>
                </a:solidFill>
                <a:effectLst/>
                <a:latin typeface="+mn-lt"/>
                <a:ea typeface="+mn-ea"/>
                <a:cs typeface="+mn-cs"/>
              </a:rPr>
              <a:t>对每个待发送的交易进行“检查”，符合</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规则的交易才会被发送给</a:t>
            </a:r>
            <a:r>
              <a:rPr lang="en-US" altLang="zh-CN" sz="1200" b="0" i="0" kern="1200" dirty="0">
                <a:solidFill>
                  <a:schemeClr val="tx1"/>
                </a:solidFill>
                <a:effectLst/>
                <a:latin typeface="+mn-lt"/>
                <a:ea typeface="+mn-ea"/>
                <a:cs typeface="+mn-cs"/>
              </a:rPr>
              <a:t>SPV</a:t>
            </a:r>
            <a:r>
              <a:rPr lang="zh-CN" altLang="en-US" sz="1200" b="0" i="0" kern="1200" dirty="0">
                <a:solidFill>
                  <a:schemeClr val="tx1"/>
                </a:solidFill>
                <a:effectLst/>
                <a:latin typeface="+mn-lt"/>
                <a:ea typeface="+mn-ea"/>
                <a:cs typeface="+mn-cs"/>
              </a:rPr>
              <a:t>节点</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问题及策略：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只要诚实的节点控制了网络，检验机制就是可靠的。但是，当全网被一个计算力占优的攻击者攻击时，将变得较为脆弱。因为网络节点能够自行确认交易的有效性，只要攻击者能够持续地保持计算力优势，简化的机制会被攻击者焊接的（</a:t>
            </a:r>
            <a:r>
              <a:rPr lang="en-US" altLang="zh-CN" sz="1200" b="0" i="0" kern="1200" dirty="0">
                <a:solidFill>
                  <a:schemeClr val="tx1"/>
                </a:solidFill>
                <a:effectLst/>
                <a:latin typeface="+mn-lt"/>
                <a:ea typeface="+mn-ea"/>
                <a:cs typeface="+mn-cs"/>
              </a:rPr>
              <a:t>fabricated</a:t>
            </a:r>
            <a:r>
              <a:rPr lang="zh-CN" altLang="en-US" sz="1200" b="0" i="0" kern="1200" dirty="0">
                <a:solidFill>
                  <a:schemeClr val="tx1"/>
                </a:solidFill>
                <a:effectLst/>
                <a:latin typeface="+mn-lt"/>
                <a:ea typeface="+mn-ea"/>
                <a:cs typeface="+mn-cs"/>
              </a:rPr>
              <a:t>）交易欺骗。那么一个可行的策略就是，只要他们发现了一个无效的区块，就立刻发出警报，收到警报的用户将立刻开始下载被警告有问题的区块或交易的完整信息，以便对信息的不一致进行判定。对于日常会发生大量收付的商业机构，可能仍会希望运行他们自己的完整节点，以保持较大的独立完全性和检验的快速性。</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41</a:t>
            </a:fld>
            <a:endParaRPr lang="zh-CN" altLang="en-US"/>
          </a:p>
        </p:txBody>
      </p:sp>
    </p:spTree>
    <p:extLst>
      <p:ext uri="{BB962C8B-B14F-4D97-AF65-F5344CB8AC3E}">
        <p14:creationId xmlns:p14="http://schemas.microsoft.com/office/powerpoint/2010/main" val="512663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挖矿原理：</a:t>
            </a:r>
            <a:r>
              <a:rPr lang="en-US" altLang="zh-CN" dirty="0"/>
              <a:t>http://36kr.com/p/5041713.html</a:t>
            </a:r>
          </a:p>
          <a:p>
            <a:endParaRPr lang="en-US" altLang="zh-CN" dirty="0"/>
          </a:p>
          <a:p>
            <a:r>
              <a:rPr lang="zh-CN" altLang="en-US" dirty="0"/>
              <a:t>区块头详解：</a:t>
            </a:r>
            <a:r>
              <a:rPr lang="en-US" altLang="zh-CN" dirty="0"/>
              <a:t>https://</a:t>
            </a:r>
            <a:r>
              <a:rPr lang="en-US" altLang="zh-CN" dirty="0" err="1"/>
              <a:t>wk.baidu.com</a:t>
            </a:r>
            <a:r>
              <a:rPr lang="en-US" altLang="zh-CN" dirty="0"/>
              <a:t>/view/f99c6ef8bb68a98270fefa56</a:t>
            </a:r>
            <a:endParaRPr lang="zh-CN" altLang="en-US" dirty="0"/>
          </a:p>
          <a:p>
            <a:endParaRPr lang="zh-CN" altLang="en-US" dirty="0"/>
          </a:p>
          <a:p>
            <a:r>
              <a:rPr lang="zh-CN" altLang="en-US" dirty="0"/>
              <a:t>难度定义 </a:t>
            </a:r>
            <a:r>
              <a:rPr lang="en-US" altLang="zh-CN" dirty="0"/>
              <a:t>https://</a:t>
            </a:r>
            <a:r>
              <a:rPr lang="en-US" altLang="zh-CN" dirty="0" err="1"/>
              <a:t>en.bitcoin.it</a:t>
            </a:r>
            <a:r>
              <a:rPr lang="en-US" altLang="zh-CN" dirty="0"/>
              <a:t>/wiki/Difficulty#How_is_difficulty_calculated.3F_What_is_the_difference_between_bdiff_and_pdiff.3F</a:t>
            </a:r>
            <a:endParaRPr lang="zh-CN" altLang="en-US" dirty="0"/>
          </a:p>
          <a:p>
            <a:endParaRPr lang="zh-CN" altLang="en-US" dirty="0"/>
          </a:p>
          <a:p>
            <a:r>
              <a:rPr lang="zh-CN" altLang="en-US" sz="1200" b="0" i="0" kern="1200" dirty="0">
                <a:solidFill>
                  <a:schemeClr val="tx1"/>
                </a:solidFill>
                <a:effectLst/>
                <a:latin typeface="+mn-lt"/>
                <a:ea typeface="+mn-ea"/>
                <a:cs typeface="+mn-cs"/>
              </a:rPr>
              <a:t>区块 </a:t>
            </a:r>
            <a:r>
              <a:rPr lang="en-US" altLang="zh-CN" sz="1200" b="0" i="0" kern="1200" dirty="0">
                <a:solidFill>
                  <a:schemeClr val="tx1"/>
                </a:solidFill>
                <a:effectLst/>
                <a:latin typeface="+mn-lt"/>
                <a:ea typeface="+mn-ea"/>
                <a:cs typeface="+mn-cs"/>
              </a:rPr>
              <a:t>277,316 </a:t>
            </a:r>
            <a:r>
              <a:rPr lang="zh-CN" altLang="en-US" sz="1200" b="0" i="0" kern="1200" dirty="0">
                <a:solidFill>
                  <a:schemeClr val="tx1"/>
                </a:solidFill>
                <a:effectLst/>
                <a:latin typeface="+mn-lt"/>
                <a:ea typeface="+mn-ea"/>
                <a:cs typeface="+mn-cs"/>
              </a:rPr>
              <a:t>的难度值为 </a:t>
            </a:r>
            <a:r>
              <a:rPr lang="en-US" altLang="zh-CN" sz="1200" b="0" i="0" kern="1200" dirty="0">
                <a:solidFill>
                  <a:schemeClr val="tx1"/>
                </a:solidFill>
                <a:effectLst/>
                <a:latin typeface="+mn-lt"/>
                <a:ea typeface="+mn-ea"/>
                <a:cs typeface="+mn-cs"/>
              </a:rPr>
              <a:t>0x1903a30c </a:t>
            </a:r>
            <a:r>
              <a:rPr lang="zh-CN" altLang="en-US" sz="1200" b="0" i="0" kern="1200" dirty="0">
                <a:solidFill>
                  <a:schemeClr val="tx1"/>
                </a:solidFill>
                <a:effectLst/>
                <a:latin typeface="+mn-lt"/>
                <a:ea typeface="+mn-ea"/>
                <a:cs typeface="+mn-cs"/>
              </a:rPr>
              <a:t>形式为 </a:t>
            </a:r>
            <a:r>
              <a:rPr lang="en-US" altLang="zh-CN" sz="1200" b="0" i="0" kern="1200" dirty="0">
                <a:solidFill>
                  <a:schemeClr val="tx1"/>
                </a:solidFill>
                <a:effectLst/>
                <a:latin typeface="+mn-lt"/>
                <a:ea typeface="+mn-ea"/>
                <a:cs typeface="+mn-cs"/>
              </a:rPr>
              <a:t>coefficient/exponent</a:t>
            </a:r>
            <a:r>
              <a:rPr lang="zh-CN" altLang="en-US" sz="1200" b="0" i="0" kern="1200" dirty="0">
                <a:solidFill>
                  <a:schemeClr val="tx1"/>
                </a:solidFill>
                <a:effectLst/>
                <a:latin typeface="+mn-lt"/>
                <a:ea typeface="+mn-ea"/>
                <a:cs typeface="+mn-cs"/>
              </a:rPr>
              <a:t>（系数／指数）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前两位为 指数，后六位为系数</a:t>
            </a:r>
          </a:p>
          <a:p>
            <a:endParaRPr lang="zh-CN" altLang="en-US" sz="1200" b="0" i="0" kern="1200" dirty="0">
              <a:solidFill>
                <a:schemeClr val="tx1"/>
              </a:solidFill>
              <a:effectLst/>
              <a:latin typeface="+mn-lt"/>
              <a:ea typeface="+mn-ea"/>
              <a:cs typeface="+mn-cs"/>
            </a:endParaRPr>
          </a:p>
          <a:p>
            <a:pPr latinLnBrk="0"/>
            <a:r>
              <a:rPr lang="zh-CN" altLang="en-US" sz="1200" b="0" i="0" u="none" strike="noStrike" kern="1200" dirty="0">
                <a:solidFill>
                  <a:schemeClr val="tx1"/>
                </a:solidFill>
                <a:effectLst/>
                <a:latin typeface="+mn-lt"/>
                <a:ea typeface="+mn-ea"/>
                <a:cs typeface="+mn-cs"/>
              </a:rPr>
              <a:t>比特币区块平均每</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分钟出一个块， 长远看，算力是在增长的，矿工的数量是在改变的 。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难度需要动态调整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平均</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分钟出块</a:t>
            </a:r>
            <a:br>
              <a:rPr lang="zh-CN" altLang="en-US" sz="1200" b="0" i="0" u="none" strike="noStrike" kern="1200" dirty="0">
                <a:solidFill>
                  <a:schemeClr val="tx1"/>
                </a:solidFill>
                <a:effectLst/>
                <a:latin typeface="+mn-lt"/>
                <a:ea typeface="+mn-ea"/>
                <a:cs typeface="+mn-cs"/>
              </a:rPr>
            </a:br>
            <a:endParaRPr lang="zh-CN" altLang="en-US" sz="1200" b="0" i="0" u="none" strike="noStrike" kern="1200" dirty="0">
              <a:solidFill>
                <a:schemeClr val="tx1"/>
              </a:solidFill>
              <a:effectLst/>
              <a:latin typeface="+mn-lt"/>
              <a:ea typeface="+mn-ea"/>
              <a:cs typeface="+mn-cs"/>
            </a:endParaRPr>
          </a:p>
          <a:p>
            <a:pPr latinLnBrk="0"/>
            <a:r>
              <a:rPr lang="zh-CN" altLang="en-US" sz="1200" b="0" i="0" u="none" strike="noStrike" kern="1200" dirty="0">
                <a:solidFill>
                  <a:schemeClr val="tx1"/>
                </a:solidFill>
                <a:effectLst/>
                <a:latin typeface="+mn-lt"/>
                <a:ea typeface="+mn-ea"/>
                <a:cs typeface="+mn-cs"/>
              </a:rPr>
              <a:t>每 </a:t>
            </a:r>
            <a:r>
              <a:rPr lang="en-US" altLang="zh-CN" sz="1200" b="0" i="0" u="none" strike="noStrike" kern="1200" dirty="0">
                <a:solidFill>
                  <a:schemeClr val="tx1"/>
                </a:solidFill>
                <a:effectLst/>
                <a:latin typeface="+mn-lt"/>
                <a:ea typeface="+mn-ea"/>
                <a:cs typeface="+mn-cs"/>
              </a:rPr>
              <a:t>2016 </a:t>
            </a:r>
            <a:r>
              <a:rPr lang="zh-CN" altLang="en-US" sz="1200" b="0" i="0" u="none" strike="noStrike" kern="1200" dirty="0">
                <a:solidFill>
                  <a:schemeClr val="tx1"/>
                </a:solidFill>
                <a:effectLst/>
                <a:latin typeface="+mn-lt"/>
                <a:ea typeface="+mn-ea"/>
                <a:cs typeface="+mn-cs"/>
              </a:rPr>
              <a:t>个区块，所有节点重构目标值：</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dirty="0"/>
              <a:t>target = coefficient * 2^(8 * (exponent – 3))</a:t>
            </a:r>
            <a:endParaRPr lang="zh-CN" altLang="en-US" sz="1200" b="0" i="0" u="none" strike="noStrike" kern="1200" dirty="0">
              <a:solidFill>
                <a:schemeClr val="tx1"/>
              </a:solidFill>
              <a:effectLst/>
              <a:latin typeface="+mn-lt"/>
              <a:ea typeface="+mn-ea"/>
              <a:cs typeface="+mn-cs"/>
            </a:endParaRPr>
          </a:p>
          <a:p>
            <a:pPr latinLnBrk="0"/>
            <a:endParaRPr lang="en-US" altLang="zh-CN" sz="1200" b="0" i="0" u="none" strike="noStrike" kern="1200" dirty="0">
              <a:solidFill>
                <a:schemeClr val="tx1"/>
              </a:solidFill>
              <a:effectLst/>
              <a:latin typeface="+mn-lt"/>
              <a:ea typeface="+mn-ea"/>
              <a:cs typeface="+mn-cs"/>
            </a:endParaRPr>
          </a:p>
          <a:p>
            <a:pPr latinLnBrk="0"/>
            <a:r>
              <a:rPr lang="en-US" altLang="zh-CN" sz="1200" b="0" i="0" u="none" strike="noStrike" kern="1200" dirty="0">
                <a:solidFill>
                  <a:schemeClr val="tx1"/>
                </a:solidFill>
                <a:effectLst/>
                <a:latin typeface="+mn-lt"/>
                <a:ea typeface="+mn-ea"/>
                <a:cs typeface="+mn-cs"/>
              </a:rPr>
              <a:t>	New Target = Old Target * (Actual Time of Last 2016 Blocks / 20160 minutes) </a:t>
            </a:r>
          </a:p>
          <a:p>
            <a:pPr latinLnBrk="0"/>
            <a:br>
              <a:rPr lang="en-US" altLang="zh-CN" sz="1200" b="0" i="0" u="none" strike="noStrike" kern="1200" dirty="0">
                <a:solidFill>
                  <a:schemeClr val="tx1"/>
                </a:solidFill>
                <a:effectLst/>
                <a:latin typeface="+mn-lt"/>
                <a:ea typeface="+mn-ea"/>
                <a:cs typeface="+mn-cs"/>
              </a:rPr>
            </a:br>
            <a:endParaRPr lang="en-US" altLang="zh-CN" sz="1200" b="0" i="0" u="none" strike="noStrike" kern="1200" dirty="0">
              <a:solidFill>
                <a:schemeClr val="tx1"/>
              </a:solidFill>
              <a:effectLst/>
              <a:latin typeface="+mn-lt"/>
              <a:ea typeface="+mn-ea"/>
              <a:cs typeface="+mn-cs"/>
            </a:endParaRPr>
          </a:p>
          <a:p>
            <a:pPr latinLnBrk="0"/>
            <a:r>
              <a:rPr lang="zh-CN" altLang="en-US" sz="1200" b="0" i="0" u="none" strike="noStrike" kern="1200" dirty="0">
                <a:solidFill>
                  <a:schemeClr val="tx1"/>
                </a:solidFill>
                <a:effectLst/>
                <a:latin typeface="+mn-lt"/>
                <a:ea typeface="+mn-ea"/>
                <a:cs typeface="+mn-cs"/>
              </a:rPr>
              <a:t>当计算出了正确小于目标值的哈希值时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广播区块给所有的节点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节点收到后，验证节点，链接到本地的链上，如果是矿工节点，则放弃正在计算的工作，链接此区块，然后进行下一个区块的计算</a:t>
            </a:r>
          </a:p>
          <a:p>
            <a:endParaRPr lang="zh-CN" altLang="en-US" dirty="0"/>
          </a:p>
          <a:p>
            <a:r>
              <a:rPr lang="en-US" altLang="zh-CN" dirty="0"/>
              <a:t>target</a:t>
            </a:r>
            <a:r>
              <a:rPr lang="zh-CN" altLang="en-US" dirty="0"/>
              <a:t>  </a:t>
            </a:r>
            <a:r>
              <a:rPr lang="en-US" altLang="zh-CN" dirty="0"/>
              <a:t>1</a:t>
            </a:r>
            <a:r>
              <a:rPr lang="zh-CN" altLang="en-US" dirty="0"/>
              <a:t>被定义为 </a:t>
            </a:r>
            <a:r>
              <a:rPr lang="en-US" altLang="zh-CN" sz="1200" b="0" i="0" kern="1200" dirty="0">
                <a:solidFill>
                  <a:schemeClr val="tx1"/>
                </a:solidFill>
                <a:effectLst/>
                <a:latin typeface="+mn-lt"/>
                <a:ea typeface="+mn-ea"/>
                <a:cs typeface="+mn-cs"/>
              </a:rPr>
              <a:t>0x1d00ffff</a:t>
            </a:r>
            <a:endParaRPr lang="zh-CN" altLang="en-US" sz="1200" b="0" i="0" kern="1200" dirty="0">
              <a:solidFill>
                <a:schemeClr val="tx1"/>
              </a:solidFill>
              <a:effectLst/>
              <a:latin typeface="+mn-lt"/>
              <a:ea typeface="+mn-ea"/>
              <a:cs typeface="+mn-cs"/>
            </a:endParaRPr>
          </a:p>
          <a:p>
            <a:r>
              <a:rPr lang="en-US" altLang="zh-CN" dirty="0"/>
              <a:t>target</a:t>
            </a:r>
            <a:r>
              <a:rPr lang="zh-CN" altLang="en-US" dirty="0"/>
              <a:t> </a:t>
            </a:r>
            <a:r>
              <a:rPr lang="en-US" altLang="zh-CN" dirty="0"/>
              <a:t>=</a:t>
            </a:r>
            <a:r>
              <a:rPr lang="zh-CN" altLang="en-US" dirty="0"/>
              <a:t> </a:t>
            </a:r>
            <a:r>
              <a:rPr lang="is-IS" altLang="zh-CN" dirty="0"/>
              <a:t>0x00ffff * 2**(8*(0x1d - 3)) = 0x00000000FFFF0000000000000000000000000000000000000000000000000000</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42</a:t>
            </a:fld>
            <a:endParaRPr lang="zh-CN" altLang="en-US"/>
          </a:p>
        </p:txBody>
      </p:sp>
    </p:spTree>
    <p:extLst>
      <p:ext uri="{BB962C8B-B14F-4D97-AF65-F5344CB8AC3E}">
        <p14:creationId xmlns:p14="http://schemas.microsoft.com/office/powerpoint/2010/main" val="878844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生成Coinbase交易</a:t>
            </a:r>
            <a:r>
              <a:rPr lang="en-US" altLang="zh-CN" sz="1200" dirty="0"/>
              <a:t>-&gt; </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43</a:t>
            </a:fld>
            <a:endParaRPr lang="zh-CN" altLang="en-US"/>
          </a:p>
        </p:txBody>
      </p:sp>
    </p:spTree>
    <p:extLst>
      <p:ext uri="{BB962C8B-B14F-4D97-AF65-F5344CB8AC3E}">
        <p14:creationId xmlns:p14="http://schemas.microsoft.com/office/powerpoint/2010/main" val="842055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拜占庭将军问题是一个协议问题，拜占庭帝国军队的将军们必须全体一致的决定是否攻击某一支敌军。问题是这些将军在地理上是分隔开来的，并且将军中存在叛徒。叛徒可以任意行动以达到以下目标：欺骗某些将军采取进攻行动；促成一个不是所有将军都同意的决定，如当将军们不希望进攻时促成进攻行动；或者迷惑某些将军，使他们无法做出决定。如果叛徒达到了这些目的之一，则任何攻击行动的结果都是注定要失败的，只有完全达成一致的努力才能获得胜利。</a:t>
            </a:r>
            <a:endParaRPr kumimoji="1" lang="en-US" altLang="zh-CN" sz="1200" b="0" i="0" kern="1200" dirty="0">
              <a:solidFill>
                <a:schemeClr val="tx1"/>
              </a:solidFill>
              <a:effectLst/>
              <a:latin typeface="+mn-lt"/>
              <a:ea typeface="+mn-ea"/>
              <a:cs typeface="+mn-cs"/>
            </a:endParaRPr>
          </a:p>
          <a:p>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lumMod val="50000"/>
                    <a:lumOff val="50000"/>
                  </a:schemeClr>
                </a:solidFill>
                <a:latin typeface="Times New Roman" charset="0"/>
                <a:ea typeface="Times New Roman" charset="0"/>
                <a:cs typeface="Times New Roman" charset="0"/>
              </a:rPr>
              <a:t>拜占庭节点：失效的节点不仅会宕机，而且会产生任意（恶意）结果</a:t>
            </a:r>
            <a:endParaRPr lang="en-US" altLang="zh-CN" sz="2400" b="1" dirty="0">
              <a:solidFill>
                <a:schemeClr val="tx1">
                  <a:lumMod val="50000"/>
                  <a:lumOff val="50000"/>
                </a:schemeClr>
              </a:solidFill>
              <a:latin typeface="Times New Roman" charset="0"/>
              <a:ea typeface="Times New Roman" charset="0"/>
              <a:cs typeface="Times New Roman" charset="0"/>
            </a:endParaRPr>
          </a:p>
          <a:p>
            <a:endParaRPr kumimoji="1" lang="en-US" altLang="zh-CN" dirty="0"/>
          </a:p>
          <a:p>
            <a:r>
              <a:rPr kumimoji="1" lang="zh-CN" altLang="en-US" dirty="0"/>
              <a:t>为什么</a:t>
            </a:r>
            <a:r>
              <a:rPr kumimoji="1" lang="en-US" altLang="zh-CN" dirty="0"/>
              <a:t>POW</a:t>
            </a:r>
            <a:r>
              <a:rPr kumimoji="1" lang="zh-CN" altLang="en-US" dirty="0"/>
              <a:t>解决了拜占庭问题？</a:t>
            </a:r>
            <a:endParaRPr kumimoji="1" lang="en-US" altLang="zh-CN" dirty="0"/>
          </a:p>
          <a:p>
            <a:endParaRPr kumimoji="1" lang="en-US" altLang="zh-CN" dirty="0"/>
          </a:p>
          <a:p>
            <a:r>
              <a:rPr kumimoji="1" lang="zh-CN" altLang="en-US" dirty="0"/>
              <a:t>拜占庭问题的实质是一致性问题，而比特币通过 </a:t>
            </a:r>
            <a:r>
              <a:rPr kumimoji="1" lang="en-US" altLang="zh-CN" dirty="0"/>
              <a:t>POW</a:t>
            </a:r>
            <a:r>
              <a:rPr kumimoji="1" lang="zh-CN" altLang="en-US" dirty="0"/>
              <a:t> 共识过程和最长链（</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chain</a:t>
            </a:r>
            <a:r>
              <a:rPr kumimoji="1" lang="zh-CN" altLang="en-US" dirty="0"/>
              <a:t>）原则可以确定最终全网维持的主链账本是一致的。</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44</a:t>
            </a:fld>
            <a:endParaRPr lang="zh-CN" altLang="en-US"/>
          </a:p>
        </p:txBody>
      </p:sp>
    </p:spTree>
    <p:extLst>
      <p:ext uri="{BB962C8B-B14F-4D97-AF65-F5344CB8AC3E}">
        <p14:creationId xmlns:p14="http://schemas.microsoft.com/office/powerpoint/2010/main" val="1090786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a:t>
            </a:r>
            <a:r>
              <a:rPr kumimoji="1" lang="en-US" altLang="zh-CN" dirty="0" err="1"/>
              <a:t>blockchain.com</a:t>
            </a:r>
            <a:r>
              <a:rPr kumimoji="1" lang="zh-CN" altLang="en-US" dirty="0"/>
              <a:t>网站显示，以</a:t>
            </a:r>
            <a:r>
              <a:rPr kumimoji="1" lang="en-US" altLang="zh-CN" dirty="0"/>
              <a:t>7</a:t>
            </a:r>
            <a:r>
              <a:rPr kumimoji="1" lang="zh-CN" altLang="en-US" dirty="0"/>
              <a:t>月</a:t>
            </a:r>
            <a:r>
              <a:rPr kumimoji="1" lang="en-US" altLang="zh-CN" dirty="0"/>
              <a:t>18</a:t>
            </a:r>
            <a:r>
              <a:rPr kumimoji="1" lang="zh-CN" altLang="en-US" dirty="0"/>
              <a:t>日为例，日均比特币交易笔数已达</a:t>
            </a:r>
            <a:r>
              <a:rPr kumimoji="1" lang="en-US" altLang="zh-CN" dirty="0"/>
              <a:t>26</a:t>
            </a:r>
            <a:r>
              <a:rPr kumimoji="1" lang="zh-CN" altLang="en-US" dirty="0"/>
              <a:t>万笔，其中待处理笔数</a:t>
            </a:r>
            <a:r>
              <a:rPr kumimoji="1" lang="en-US" altLang="zh-CN" dirty="0"/>
              <a:t>7000</a:t>
            </a:r>
            <a:r>
              <a:rPr kumimoji="1" lang="zh-CN" altLang="en-US" dirty="0"/>
              <a:t>笔，平均全网比特币交易手续费为</a:t>
            </a:r>
            <a:r>
              <a:rPr kumimoji="1" lang="en-US" altLang="zh-CN" dirty="0"/>
              <a:t>0.8%</a:t>
            </a:r>
            <a:r>
              <a:rPr kumimoji="1" lang="zh-CN" altLang="en-US" dirty="0"/>
              <a:t>，历史高峰曾达</a:t>
            </a:r>
            <a:r>
              <a:rPr kumimoji="1" lang="en-US" altLang="zh-CN" dirty="0"/>
              <a:t>10</a:t>
            </a:r>
            <a:r>
              <a:rPr kumimoji="1" lang="zh-CN" altLang="en-US" dirty="0"/>
              <a:t>万以上的比特币交易排队等待确认。		</a:t>
            </a:r>
            <a:endParaRPr kumimoji="1" lang="en-US" altLang="zh-CN" dirty="0"/>
          </a:p>
          <a:p>
            <a:r>
              <a:rPr kumimoji="1" lang="zh-CN" altLang="en-US" dirty="0"/>
              <a:t>比特币网络目前的主要问题是结算速度慢，影响比特币支付价值的兑现，制约比特币作为全球化数字资产的发展。比特币急需扩容</a:t>
            </a:r>
            <a:endParaRPr kumimoji="1" lang="en-US" altLang="zh-CN" dirty="0"/>
          </a:p>
          <a:p>
            <a:endParaRPr kumimoji="1" lang="en-US" altLang="zh-CN" dirty="0"/>
          </a:p>
          <a:p>
            <a:endParaRPr kumimoji="1" lang="en-US" altLang="zh-CN" dirty="0"/>
          </a:p>
          <a:p>
            <a:r>
              <a:rPr kumimoji="1" lang="zh-CN" altLang="en-US" dirty="0"/>
              <a:t>为了解决这些问题出现了</a:t>
            </a:r>
            <a:r>
              <a:rPr kumimoji="1" lang="zh-CN" altLang="en-US" b="1" dirty="0"/>
              <a:t>比特币分叉</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46</a:t>
            </a:fld>
            <a:endParaRPr lang="zh-CN" altLang="en-US"/>
          </a:p>
        </p:txBody>
      </p:sp>
    </p:spTree>
    <p:extLst>
      <p:ext uri="{BB962C8B-B14F-4D97-AF65-F5344CB8AC3E}">
        <p14:creationId xmlns:p14="http://schemas.microsoft.com/office/powerpoint/2010/main" val="145997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软硬分叉的详解</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http://www.8btc.com/tan90d97</a:t>
            </a:r>
            <a:endParaRPr kumimoji="1" lang="en-US" altLang="zh-CN" b="1"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硬分叉和软分叉的争议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http://www.8btc.com/on-consensus-and-forks</a:t>
            </a:r>
          </a:p>
          <a:p>
            <a:endParaRPr kumimoji="1" lang="en-US" altLang="zh-CN" b="1" dirty="0"/>
          </a:p>
          <a:p>
            <a:r>
              <a:rPr kumimoji="1" lang="zh-CN" altLang="en-US" b="1" dirty="0"/>
              <a:t>分叉的概念：</a:t>
            </a:r>
            <a:endParaRPr kumimoji="1" lang="en-US" altLang="zh-CN" b="1" dirty="0"/>
          </a:p>
          <a:p>
            <a:endParaRPr kumimoji="1" lang="en-US" altLang="zh-CN" b="1" dirty="0"/>
          </a:p>
          <a:p>
            <a:r>
              <a:rPr kumimoji="1" lang="zh-CN" altLang="en-US" dirty="0"/>
              <a:t>比特币网络正常运行依赖于节点按一致的规则检验和收录区块，这种情况下即便偶尔同时有多个相同高度的正确的区块产生，分支博弈也会导致全网迅速归集到同一链上。	</a:t>
            </a:r>
            <a:endParaRPr kumimoji="1" lang="en-US" altLang="zh-CN" dirty="0"/>
          </a:p>
          <a:p>
            <a:r>
              <a:rPr kumimoji="1" lang="zh-CN" altLang="en-US" dirty="0"/>
              <a:t>但当涉及规则改变时，即网络中存在遵守不同的规则的旧节点和新节点时，就会存在区块链分叉且不能迅速回归同一链的可能。</a:t>
            </a:r>
            <a:endParaRPr kumimoji="1" lang="en-US" altLang="zh-CN" dirty="0"/>
          </a:p>
          <a:p>
            <a:endParaRPr kumimoji="1" lang="en-US" altLang="zh-CN" dirty="0"/>
          </a:p>
          <a:p>
            <a:r>
              <a:rPr kumimoji="1" lang="zh-CN" altLang="en-US" dirty="0"/>
              <a:t>按具体情况又分为</a:t>
            </a:r>
            <a:r>
              <a:rPr kumimoji="1" lang="zh-CN" altLang="en-US" b="1" dirty="0"/>
              <a:t>硬分叉和软分叉</a:t>
            </a:r>
            <a:r>
              <a:rPr kumimoji="1" lang="zh-CN" altLang="en-US" dirty="0"/>
              <a:t>。</a:t>
            </a:r>
            <a:endParaRPr kumimoji="1" lang="en-US" altLang="zh-CN" dirty="0"/>
          </a:p>
          <a:p>
            <a:endParaRPr kumimoji="1" lang="en-US" altLang="zh-CN" dirty="0"/>
          </a:p>
          <a:p>
            <a:r>
              <a:rPr lang="zh-CN" altLang="en-US" sz="1200" b="1" i="0" kern="1200" dirty="0">
                <a:solidFill>
                  <a:schemeClr val="tx1"/>
                </a:solidFill>
                <a:effectLst/>
                <a:latin typeface="+mn-lt"/>
                <a:ea typeface="+mn-ea"/>
                <a:cs typeface="+mn-cs"/>
              </a:rPr>
              <a:t>软分叉</a:t>
            </a:r>
            <a:r>
              <a:rPr lang="zh-CN" altLang="en-US" sz="1200" b="0" i="0" kern="1200" dirty="0">
                <a:solidFill>
                  <a:schemeClr val="tx1"/>
                </a:solidFill>
                <a:effectLst/>
                <a:latin typeface="+mn-lt"/>
                <a:ea typeface="+mn-ea"/>
                <a:cs typeface="+mn-cs"/>
              </a:rPr>
              <a:t>是指当比特币协议规则发生改变，旧的节点并不会意识到规则是不同的，它们将遵循改变后的规则，继续接受由新节点创造的区块</a:t>
            </a:r>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因此软分叉不会产生</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条区块链，而是在原区块链上同时存在新、旧两种节点挖的区块。类似于软件升级后，当你保存了一份</a:t>
            </a:r>
            <a:r>
              <a:rPr lang="en-US" altLang="zh-CN" sz="1200" b="0" i="0" kern="1200" dirty="0">
                <a:solidFill>
                  <a:schemeClr val="tx1"/>
                </a:solidFill>
                <a:effectLst/>
                <a:latin typeface="+mn-lt"/>
                <a:ea typeface="+mn-ea"/>
                <a:cs typeface="+mn-cs"/>
              </a:rPr>
              <a:t>Word 2013</a:t>
            </a:r>
            <a:r>
              <a:rPr lang="zh-CN" altLang="en-US" sz="1200" b="0" i="0" kern="1200" dirty="0">
                <a:solidFill>
                  <a:schemeClr val="tx1"/>
                </a:solidFill>
                <a:effectLst/>
                <a:latin typeface="+mn-lt"/>
                <a:ea typeface="+mn-ea"/>
                <a:cs typeface="+mn-cs"/>
              </a:rPr>
              <a:t>文档时，你仍然可以用</a:t>
            </a:r>
            <a:r>
              <a:rPr lang="en-US" altLang="zh-CN" sz="1200" b="0" i="0" kern="1200" dirty="0">
                <a:solidFill>
                  <a:schemeClr val="tx1"/>
                </a:solidFill>
                <a:effectLst/>
                <a:latin typeface="+mn-lt"/>
                <a:ea typeface="+mn-ea"/>
                <a:cs typeface="+mn-cs"/>
              </a:rPr>
              <a:t>Word 2011</a:t>
            </a:r>
            <a:r>
              <a:rPr lang="zh-CN" altLang="en-US" sz="1200" b="0" i="0" kern="1200" dirty="0">
                <a:solidFill>
                  <a:schemeClr val="tx1"/>
                </a:solidFill>
                <a:effectLst/>
                <a:latin typeface="+mn-lt"/>
                <a:ea typeface="+mn-ea"/>
                <a:cs typeface="+mn-cs"/>
              </a:rPr>
              <a:t>来打开它，这就是向前兼容。</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通过软分叉来进行扩容，</a:t>
            </a:r>
            <a:r>
              <a:rPr lang="zh-CN" altLang="en-US" sz="1200" b="0" i="0" kern="1200" dirty="0">
                <a:solidFill>
                  <a:schemeClr val="tx1"/>
                </a:solidFill>
                <a:effectLst/>
                <a:latin typeface="+mn-lt"/>
                <a:ea typeface="+mn-ea"/>
                <a:cs typeface="+mn-cs"/>
              </a:rPr>
              <a:t>简单说就是在原有的比特币网络里面进行优化修改</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提升区块的容量，达到区块扩容的目的</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然而软分叉治标不治本，只能解决暂时的拥堵问题。执行软分叉后，也仅能保持数年内网络的通畅，未来还需要不断扩容，对系统稳定性有影响。</a:t>
            </a:r>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47</a:t>
            </a:fld>
            <a:endParaRPr lang="zh-CN" altLang="en-US"/>
          </a:p>
        </p:txBody>
      </p:sp>
    </p:spTree>
    <p:extLst>
      <p:ext uri="{BB962C8B-B14F-4D97-AF65-F5344CB8AC3E}">
        <p14:creationId xmlns:p14="http://schemas.microsoft.com/office/powerpoint/2010/main" val="82313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7</a:t>
            </a:fld>
            <a:endParaRPr lang="zh-CN" altLang="en-US"/>
          </a:p>
        </p:txBody>
      </p:sp>
    </p:spTree>
    <p:extLst>
      <p:ext uri="{BB962C8B-B14F-4D97-AF65-F5344CB8AC3E}">
        <p14:creationId xmlns:p14="http://schemas.microsoft.com/office/powerpoint/2010/main" val="416122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硬分叉</a:t>
            </a:r>
            <a:r>
              <a:rPr lang="zh-CN" altLang="en-US" sz="1200" b="0" i="0" kern="1200" dirty="0">
                <a:solidFill>
                  <a:schemeClr val="tx1"/>
                </a:solidFill>
                <a:effectLst/>
                <a:latin typeface="+mn-lt"/>
                <a:ea typeface="+mn-ea"/>
                <a:cs typeface="+mn-cs"/>
              </a:rPr>
              <a:t>是当比特币协议规则发生改变，旧节点拒绝接受由新节点创造的区块的情况，区块链将分成</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条独立的链。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矿工需要在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条区块链中选择一条开进行挖矿。</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dirty="0"/>
              <a:t>硬分叉影响：</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对比特币矿工的影响：短时间内的摇摆不定，分叉后矿工需要考虑的是持币用户的意愿。虽然矿工可能拥有创造更大区块的权利。但获得更多投资用户认可的那条链才是符合矿工利益的理性选择。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比特币产业链的影响：一旦发生分叉，矿工将会不得不“站队”，毕竟将算力分散并不是很经济的选择。而用户担心的是比特币资产的安全和价值的变化，由于“重放攻击”的风险，投资者的观望情绪浓重。交易平台的状态很轻松，他们只需要保持中立，做好准备拥抱变化即可。新交易品种的诞生并不会对交易平台有生死攸关的影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48</a:t>
            </a:fld>
            <a:endParaRPr lang="zh-CN" altLang="en-US"/>
          </a:p>
        </p:txBody>
      </p:sp>
    </p:spTree>
    <p:extLst>
      <p:ext uri="{BB962C8B-B14F-4D97-AF65-F5344CB8AC3E}">
        <p14:creationId xmlns:p14="http://schemas.microsoft.com/office/powerpoint/2010/main" val="516257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什么是</a:t>
            </a:r>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是根据</a:t>
            </a:r>
            <a:r>
              <a:rPr lang="en-US" altLang="zh-CN" sz="1200" b="0" i="0" kern="1200" dirty="0">
                <a:solidFill>
                  <a:schemeClr val="tx1"/>
                </a:solidFill>
                <a:effectLst/>
                <a:latin typeface="+mn-lt"/>
                <a:ea typeface="+mn-ea"/>
                <a:cs typeface="+mn-cs"/>
              </a:rPr>
              <a:t>Bitcoin ABC</a:t>
            </a:r>
            <a:r>
              <a:rPr lang="zh-CN" altLang="en-US" sz="1200" b="0" i="0" kern="1200" dirty="0">
                <a:solidFill>
                  <a:schemeClr val="tx1"/>
                </a:solidFill>
                <a:effectLst/>
                <a:latin typeface="+mn-lt"/>
                <a:ea typeface="+mn-ea"/>
                <a:cs typeface="+mn-cs"/>
              </a:rPr>
              <a:t>方案产生的区块链资产。</a:t>
            </a:r>
            <a:r>
              <a:rPr lang="en-US" altLang="zh-CN" sz="1200" b="0" i="0" kern="1200" dirty="0">
                <a:solidFill>
                  <a:schemeClr val="tx1"/>
                </a:solidFill>
                <a:effectLst/>
                <a:latin typeface="+mn-lt"/>
                <a:ea typeface="+mn-ea"/>
                <a:cs typeface="+mn-cs"/>
              </a:rPr>
              <a:t>Bitcoin ABC</a:t>
            </a:r>
            <a:r>
              <a:rPr lang="zh-CN" altLang="en-US" sz="1200" b="0" i="0" kern="1200" dirty="0">
                <a:solidFill>
                  <a:schemeClr val="tx1"/>
                </a:solidFill>
                <a:effectLst/>
                <a:latin typeface="+mn-lt"/>
                <a:ea typeface="+mn-ea"/>
                <a:cs typeface="+mn-cs"/>
              </a:rPr>
              <a:t>方案为保持协议稳定简单，去除了</a:t>
            </a:r>
            <a:r>
              <a:rPr lang="en-US" altLang="zh-CN" sz="1200" b="0" i="0" kern="1200" dirty="0" err="1">
                <a:solidFill>
                  <a:schemeClr val="tx1"/>
                </a:solidFill>
                <a:effectLst/>
                <a:latin typeface="+mn-lt"/>
                <a:ea typeface="+mn-ea"/>
                <a:cs typeface="+mn-cs"/>
              </a:rPr>
              <a:t>Segwit</a:t>
            </a:r>
            <a:r>
              <a:rPr lang="zh-CN" altLang="en-US" sz="1200" b="0" i="0" kern="1200" dirty="0">
                <a:solidFill>
                  <a:schemeClr val="tx1"/>
                </a:solidFill>
                <a:effectLst/>
                <a:latin typeface="+mn-lt"/>
                <a:ea typeface="+mn-ea"/>
                <a:cs typeface="+mn-cs"/>
              </a:rPr>
              <a:t>功能，支持将区块大小提升至</a:t>
            </a:r>
            <a:r>
              <a:rPr lang="en-US" altLang="zh-CN" sz="1200" b="0" i="0" kern="1200" dirty="0">
                <a:solidFill>
                  <a:schemeClr val="tx1"/>
                </a:solidFill>
                <a:effectLst/>
                <a:latin typeface="+mn-lt"/>
                <a:ea typeface="+mn-ea"/>
                <a:cs typeface="+mn-cs"/>
              </a:rPr>
              <a:t>8M</a:t>
            </a:r>
            <a:r>
              <a:rPr lang="zh-CN" altLang="en-US" sz="1200" b="0" i="0" kern="1200" dirty="0">
                <a:solidFill>
                  <a:schemeClr val="tx1"/>
                </a:solidFill>
                <a:effectLst/>
                <a:latin typeface="+mn-lt"/>
                <a:ea typeface="+mn-ea"/>
                <a:cs typeface="+mn-cs"/>
              </a:rPr>
              <a:t>，是链上扩容的技术路线。</a:t>
            </a:r>
            <a:r>
              <a:rPr lang="en-US" altLang="zh-CN" sz="1200" b="0" i="0" kern="1200" dirty="0">
                <a:solidFill>
                  <a:schemeClr val="tx1"/>
                </a:solidFill>
                <a:effectLst/>
                <a:latin typeface="+mn-lt"/>
                <a:ea typeface="+mn-ea"/>
                <a:cs typeface="+mn-cs"/>
              </a:rPr>
              <a:t>Bitcoin ABC</a:t>
            </a:r>
            <a:r>
              <a:rPr lang="zh-CN" altLang="en-US" sz="1200" b="0" i="0" kern="1200" dirty="0">
                <a:solidFill>
                  <a:schemeClr val="tx1"/>
                </a:solidFill>
                <a:effectLst/>
                <a:latin typeface="+mn-lt"/>
                <a:ea typeface="+mn-ea"/>
                <a:cs typeface="+mn-cs"/>
              </a:rPr>
              <a:t>代码基于比特币协议的稳定版本进行了改进，其认为不包含</a:t>
            </a:r>
            <a:r>
              <a:rPr lang="en-US" altLang="zh-CN" sz="1200" b="0" i="0" kern="1200" dirty="0" err="1">
                <a:solidFill>
                  <a:schemeClr val="tx1"/>
                </a:solidFill>
                <a:effectLst/>
                <a:latin typeface="+mn-lt"/>
                <a:ea typeface="+mn-ea"/>
                <a:cs typeface="+mn-cs"/>
              </a:rPr>
              <a:t>Segwit</a:t>
            </a:r>
            <a:r>
              <a:rPr lang="zh-CN" altLang="en-US" sz="1200" b="0" i="0" kern="1200" dirty="0">
                <a:solidFill>
                  <a:schemeClr val="tx1"/>
                </a:solidFill>
                <a:effectLst/>
                <a:latin typeface="+mn-lt"/>
                <a:ea typeface="+mn-ea"/>
                <a:cs typeface="+mn-cs"/>
              </a:rPr>
              <a:t>将具有更大的稳定性、安全性、鲁棒性，是现行比特币协议和比特币系统的备份，自</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21:16:14(GMT+8)</a:t>
            </a:r>
            <a:r>
              <a:rPr lang="zh-CN" altLang="en-US" sz="1200" b="0" i="0" kern="1200" dirty="0">
                <a:solidFill>
                  <a:schemeClr val="tx1"/>
                </a:solidFill>
                <a:effectLst/>
                <a:latin typeface="+mn-lt"/>
                <a:ea typeface="+mn-ea"/>
                <a:cs typeface="+mn-cs"/>
              </a:rPr>
              <a:t>，即区块高度</a:t>
            </a:r>
            <a:r>
              <a:rPr lang="en-US" altLang="zh-CN" sz="1200" b="0" i="0" kern="1200" dirty="0">
                <a:solidFill>
                  <a:schemeClr val="tx1"/>
                </a:solidFill>
                <a:effectLst/>
                <a:latin typeface="+mn-lt"/>
                <a:ea typeface="+mn-ea"/>
                <a:cs typeface="+mn-cs"/>
              </a:rPr>
              <a:t>478,558</a:t>
            </a:r>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BTC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两条链已经正式分离成功。</a:t>
            </a: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二、</a:t>
            </a:r>
            <a:r>
              <a:rPr lang="en-US" altLang="zh-CN" sz="1200" b="1" i="0" kern="1200" dirty="0">
                <a:solidFill>
                  <a:schemeClr val="tx1"/>
                </a:solidFill>
                <a:effectLst/>
                <a:latin typeface="+mn-lt"/>
                <a:ea typeface="+mn-ea"/>
                <a:cs typeface="+mn-cs"/>
              </a:rPr>
              <a:t>BCC</a:t>
            </a:r>
            <a:r>
              <a:rPr lang="zh-CN" altLang="en-US" sz="1200" b="1" i="0" kern="1200" dirty="0">
                <a:solidFill>
                  <a:schemeClr val="tx1"/>
                </a:solidFill>
                <a:effectLst/>
                <a:latin typeface="+mn-lt"/>
                <a:ea typeface="+mn-ea"/>
                <a:cs typeface="+mn-cs"/>
              </a:rPr>
              <a:t>的产生背景是什么？</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当前，比特币网络已无法支撑更多人使用比特币进行支付。比特币最初区块大小是</a:t>
            </a:r>
            <a:r>
              <a:rPr lang="en-US" altLang="zh-CN" sz="1200" b="0" i="0" kern="1200" dirty="0">
                <a:solidFill>
                  <a:schemeClr val="tx1"/>
                </a:solidFill>
                <a:effectLst/>
                <a:latin typeface="+mn-lt"/>
                <a:ea typeface="+mn-ea"/>
                <a:cs typeface="+mn-cs"/>
              </a:rPr>
              <a:t>32M</a:t>
            </a:r>
            <a:r>
              <a:rPr lang="zh-CN" altLang="en-US" sz="1200" b="0" i="0" kern="1200" dirty="0">
                <a:solidFill>
                  <a:schemeClr val="tx1"/>
                </a:solidFill>
                <a:effectLst/>
                <a:latin typeface="+mn-lt"/>
                <a:ea typeface="+mn-ea"/>
                <a:cs typeface="+mn-cs"/>
              </a:rPr>
              <a:t>，考虑到初期使用人数较少，为了避免计算资源浪费和保证比特币系统的安全运行，中本聪临时将区块大小限制为</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但是，随着比特币交易的增多，交易确认异常缓慢，如果你不想长时间等待，就需要支付高额的交易费用。另外，其他数字货币如雨后春笋涌现，越来越多的人转向其它更便宜更好用的数字货币。这些问题使得比特币市场份额持续下降。</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解决比特币交易拥堵的方案有多种。</a:t>
            </a:r>
            <a:r>
              <a:rPr lang="en-US" altLang="zh-CN" sz="1200" b="0" i="0" kern="1200" dirty="0" err="1">
                <a:solidFill>
                  <a:schemeClr val="tx1"/>
                </a:solidFill>
                <a:effectLst/>
                <a:latin typeface="+mn-lt"/>
                <a:ea typeface="+mn-ea"/>
                <a:cs typeface="+mn-cs"/>
              </a:rPr>
              <a:t>SegWit</a:t>
            </a:r>
            <a:r>
              <a:rPr lang="zh-CN" altLang="en-US" sz="1200" b="0" i="0" kern="1200" dirty="0">
                <a:solidFill>
                  <a:schemeClr val="tx1"/>
                </a:solidFill>
                <a:effectLst/>
                <a:latin typeface="+mn-lt"/>
                <a:ea typeface="+mn-ea"/>
                <a:cs typeface="+mn-cs"/>
              </a:rPr>
              <a:t>、闪电网络是通过其它的一些方式使得每秒能容纳更多的交易。但是，这并没有直接扩大区块的大小。</a:t>
            </a:r>
            <a:r>
              <a:rPr lang="en-US" altLang="zh-CN" sz="1200" b="0" i="0" kern="1200" dirty="0" err="1">
                <a:solidFill>
                  <a:schemeClr val="tx1"/>
                </a:solidFill>
                <a:effectLst/>
                <a:latin typeface="+mn-lt"/>
                <a:ea typeface="+mn-ea"/>
                <a:cs typeface="+mn-cs"/>
              </a:rPr>
              <a:t>BitCoinABC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代表的是</a:t>
            </a:r>
            <a:r>
              <a:rPr lang="en-US" altLang="zh-CN" sz="1200" b="0" i="0" kern="1200" dirty="0">
                <a:solidFill>
                  <a:schemeClr val="tx1"/>
                </a:solidFill>
                <a:effectLst/>
                <a:latin typeface="+mn-lt"/>
                <a:ea typeface="+mn-ea"/>
                <a:cs typeface="+mn-cs"/>
              </a:rPr>
              <a:t>adjustable </a:t>
            </a:r>
            <a:r>
              <a:rPr lang="en-US" altLang="zh-CN" sz="1200" b="0" i="0" kern="1200" dirty="0" err="1">
                <a:solidFill>
                  <a:schemeClr val="tx1"/>
                </a:solidFill>
                <a:effectLst/>
                <a:latin typeface="+mn-lt"/>
                <a:ea typeface="+mn-ea"/>
                <a:cs typeface="+mn-cs"/>
              </a:rPr>
              <a:t>blocksize</a:t>
            </a:r>
            <a:r>
              <a:rPr lang="en-US" altLang="zh-CN" sz="1200" b="0" i="0" kern="1200" dirty="0">
                <a:solidFill>
                  <a:schemeClr val="tx1"/>
                </a:solidFill>
                <a:effectLst/>
                <a:latin typeface="+mn-lt"/>
                <a:ea typeface="+mn-ea"/>
                <a:cs typeface="+mn-cs"/>
              </a:rPr>
              <a:t> cap</a:t>
            </a:r>
            <a:r>
              <a:rPr lang="zh-CN" altLang="en-US" sz="1200" b="0" i="0" kern="1200" dirty="0">
                <a:solidFill>
                  <a:schemeClr val="tx1"/>
                </a:solidFill>
                <a:effectLst/>
                <a:latin typeface="+mn-lt"/>
                <a:ea typeface="+mn-ea"/>
                <a:cs typeface="+mn-cs"/>
              </a:rPr>
              <a:t>）是中本聪比特币协议的一种实现，它沿用了比特币稳定版本的代码，并去除了</a:t>
            </a:r>
            <a:r>
              <a:rPr lang="en-US" altLang="zh-CN" sz="1200" b="0" i="0" kern="1200" dirty="0" err="1">
                <a:solidFill>
                  <a:schemeClr val="tx1"/>
                </a:solidFill>
                <a:effectLst/>
                <a:latin typeface="+mn-lt"/>
                <a:ea typeface="+mn-ea"/>
                <a:cs typeface="+mn-cs"/>
              </a:rPr>
              <a:t>SegWit</a:t>
            </a:r>
            <a:r>
              <a:rPr lang="zh-CN" altLang="en-US" sz="1200" b="0" i="0" kern="1200" dirty="0">
                <a:solidFill>
                  <a:schemeClr val="tx1"/>
                </a:solidFill>
                <a:effectLst/>
                <a:latin typeface="+mn-lt"/>
                <a:ea typeface="+mn-ea"/>
                <a:cs typeface="+mn-cs"/>
              </a:rPr>
              <a:t>相关代码，目的是打造一个简单的、区块大小可调节的比特币客户端。基于这一客户端挖出来的币就是</a:t>
            </a:r>
            <a:r>
              <a:rPr lang="en-US" altLang="zh-CN" sz="1200" b="0" i="0" kern="1200" dirty="0">
                <a:solidFill>
                  <a:schemeClr val="tx1"/>
                </a:solidFill>
                <a:effectLst/>
                <a:latin typeface="+mn-lt"/>
                <a:ea typeface="+mn-ea"/>
                <a:cs typeface="+mn-cs"/>
              </a:rPr>
              <a:t>BCC (Bitcoin Cash)</a:t>
            </a:r>
            <a:r>
              <a:rPr lang="zh-CN" altLang="en-US" sz="1200" b="0" i="0" kern="1200" dirty="0">
                <a:solidFill>
                  <a:schemeClr val="tx1"/>
                </a:solidFill>
                <a:effectLst/>
                <a:latin typeface="+mn-lt"/>
                <a:ea typeface="+mn-ea"/>
                <a:cs typeface="+mn-cs"/>
              </a:rPr>
              <a:t>。</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最早被设置为防范</a:t>
            </a:r>
            <a:r>
              <a:rPr lang="en-US" altLang="zh-CN" sz="1200" b="0" i="0" kern="1200" dirty="0">
                <a:solidFill>
                  <a:schemeClr val="tx1"/>
                </a:solidFill>
                <a:effectLst/>
                <a:latin typeface="+mn-lt"/>
                <a:ea typeface="+mn-ea"/>
                <a:cs typeface="+mn-cs"/>
              </a:rPr>
              <a:t>BIP148</a:t>
            </a:r>
            <a:r>
              <a:rPr lang="zh-CN" altLang="en-US" sz="1200" b="0" i="0" kern="1200" dirty="0">
                <a:solidFill>
                  <a:schemeClr val="tx1"/>
                </a:solidFill>
                <a:effectLst/>
                <a:latin typeface="+mn-lt"/>
                <a:ea typeface="+mn-ea"/>
                <a:cs typeface="+mn-cs"/>
              </a:rPr>
              <a:t>分裂比特币而进行硬分叉产生的代币。</a:t>
            </a:r>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延续了中本聪的思想，是比特币的影子，可以承担起比特币的测试、备份作用。所以，严格意义上讲，</a:t>
            </a:r>
            <a:r>
              <a:rPr lang="en-US" altLang="zh-CN" sz="1200" b="0" i="0" kern="1200" dirty="0">
                <a:solidFill>
                  <a:schemeClr val="tx1"/>
                </a:solidFill>
                <a:effectLst/>
                <a:latin typeface="+mn-lt"/>
                <a:ea typeface="+mn-ea"/>
                <a:cs typeface="+mn-cs"/>
              </a:rPr>
              <a:t>BCC</a:t>
            </a:r>
            <a:r>
              <a:rPr lang="zh-CN" altLang="en-US" sz="1200" b="0" i="0" kern="1200" dirty="0">
                <a:solidFill>
                  <a:schemeClr val="tx1"/>
                </a:solidFill>
                <a:effectLst/>
                <a:latin typeface="+mn-lt"/>
                <a:ea typeface="+mn-ea"/>
                <a:cs typeface="+mn-cs"/>
              </a:rPr>
              <a:t>不是在分裂比特币，只是一种防范比特币硬分叉的措施。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www.okcoin.com</a:t>
            </a:r>
            <a:r>
              <a:rPr lang="en-US" sz="1200" kern="1200" dirty="0">
                <a:solidFill>
                  <a:schemeClr val="tx1"/>
                </a:solidFill>
                <a:effectLst/>
                <a:latin typeface="+mn-lt"/>
                <a:ea typeface="+mn-ea"/>
                <a:cs typeface="+mn-cs"/>
              </a:rPr>
              <a:t>/t-438.html</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baijiahao.baidu.com</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s?id</a:t>
            </a:r>
            <a:r>
              <a:rPr lang="en-US" altLang="zh-CN" sz="1200" b="0" i="0" kern="1200" dirty="0">
                <a:solidFill>
                  <a:schemeClr val="tx1"/>
                </a:solidFill>
                <a:effectLst/>
                <a:latin typeface="+mn-lt"/>
                <a:ea typeface="+mn-ea"/>
                <a:cs typeface="+mn-cs"/>
              </a:rPr>
              <a:t>=1573991991379551&amp;wfr=</a:t>
            </a:r>
            <a:r>
              <a:rPr lang="en-US" altLang="zh-CN" sz="1200" b="0" i="0" kern="1200" dirty="0" err="1">
                <a:solidFill>
                  <a:schemeClr val="tx1"/>
                </a:solidFill>
                <a:effectLst/>
                <a:latin typeface="+mn-lt"/>
                <a:ea typeface="+mn-ea"/>
                <a:cs typeface="+mn-cs"/>
              </a:rPr>
              <a:t>spider&amp;for</a:t>
            </a:r>
            <a:r>
              <a:rPr lang="en-US" altLang="zh-CN" sz="1200" b="0" i="0" kern="1200" dirty="0">
                <a:solidFill>
                  <a:schemeClr val="tx1"/>
                </a:solidFill>
                <a:effectLst/>
                <a:latin typeface="+mn-lt"/>
                <a:ea typeface="+mn-ea"/>
                <a:cs typeface="+mn-cs"/>
              </a:rPr>
              <a:t>=pc</a:t>
            </a:r>
            <a:endParaRPr lang="zh-CN" alt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27ECE1-08A3-45E0-BE58-F556A2DAFEBE}" type="slidenum">
              <a:rPr lang="zh-CN" altLang="en-US" smtClean="0"/>
              <a:t>49</a:t>
            </a:fld>
            <a:endParaRPr lang="zh-CN" altLang="en-US"/>
          </a:p>
        </p:txBody>
      </p:sp>
    </p:spTree>
    <p:extLst>
      <p:ext uri="{BB962C8B-B14F-4D97-AF65-F5344CB8AC3E}">
        <p14:creationId xmlns:p14="http://schemas.microsoft.com/office/powerpoint/2010/main" val="1807545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50</a:t>
            </a:fld>
            <a:endParaRPr lang="zh-CN" altLang="en-US"/>
          </a:p>
        </p:txBody>
      </p:sp>
    </p:spTree>
    <p:extLst>
      <p:ext uri="{BB962C8B-B14F-4D97-AF65-F5344CB8AC3E}">
        <p14:creationId xmlns:p14="http://schemas.microsoft.com/office/powerpoint/2010/main" val="1774625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1. </a:t>
            </a:r>
            <a:r>
              <a:rPr lang="zh-CN" altLang="en-US" dirty="0">
                <a:effectLst/>
              </a:rPr>
              <a:t>侧链产生的背景</a:t>
            </a:r>
          </a:p>
          <a:p>
            <a:endParaRPr lang="zh-CN" altLang="en-US" dirty="0">
              <a:effectLst/>
            </a:endParaRPr>
          </a:p>
          <a:p>
            <a:r>
              <a:rPr lang="zh-CN" altLang="en-US" dirty="0">
                <a:effectLst/>
              </a:rPr>
              <a:t>侧链（</a:t>
            </a:r>
            <a:r>
              <a:rPr lang="en-US" altLang="zh-CN" dirty="0">
                <a:effectLst/>
              </a:rPr>
              <a:t>sidechains</a:t>
            </a:r>
            <a:r>
              <a:rPr lang="zh-CN" altLang="en-US" dirty="0">
                <a:effectLst/>
              </a:rPr>
              <a:t>）实质上不是特指某个区块链，而是指遵守侧链协议的所有区块链，该名词是相对与比特币主链来说的。</a:t>
            </a:r>
          </a:p>
          <a:p>
            <a:r>
              <a:rPr lang="zh-CN" altLang="en-US" dirty="0">
                <a:effectLst/>
              </a:rPr>
              <a:t>侧链协议是指：可以让比特币安全地从比特币主链转移到其他区块链，又可以从其他区块链安全地返回比特币主链的一种协议。</a:t>
            </a:r>
          </a:p>
          <a:p>
            <a:r>
              <a:rPr lang="zh-CN" altLang="en-US" dirty="0">
                <a:effectLst/>
              </a:rPr>
              <a:t>显然，只需符合侧链协议，所有现存的区块链，如以太坊、莱特币、暗网币等竞争区块链都可以成为侧链。元素链（</a:t>
            </a:r>
            <a:r>
              <a:rPr lang="en-US" altLang="zh-CN" dirty="0">
                <a:effectLst/>
              </a:rPr>
              <a:t>Elements</a:t>
            </a:r>
            <a:r>
              <a:rPr lang="zh-CN" altLang="en-US" dirty="0">
                <a:effectLst/>
              </a:rPr>
              <a:t>）就是这样一种侧链，所不同的是，它是由</a:t>
            </a:r>
            <a:r>
              <a:rPr lang="en-US" altLang="zh-CN" dirty="0" err="1">
                <a:effectLst/>
              </a:rPr>
              <a:t>Blockstream</a:t>
            </a:r>
            <a:r>
              <a:rPr lang="zh-CN" altLang="en-US" dirty="0">
                <a:effectLst/>
              </a:rPr>
              <a:t>公司，即侧链协议所提出的公司，所开发的一个侧链的参考实现。</a:t>
            </a:r>
          </a:p>
          <a:p>
            <a:r>
              <a:rPr lang="zh-CN" altLang="en-US" dirty="0">
                <a:effectLst/>
              </a:rPr>
              <a:t>侧链协议具有重大意义，它意味着比特币不仅可以在比特币区块链上流通，还可以在其他区块链上流通，其应用范围和应用前景会更加广泛；有创意的人们会研发出各种各样的应用以侧链协议与比特币主链对接，使得比特币这种基准自由货币的地位越牢固。</a:t>
            </a:r>
          </a:p>
          <a:p>
            <a:r>
              <a:rPr lang="zh-CN" altLang="en-US" dirty="0">
                <a:effectLst/>
              </a:rPr>
              <a:t>侧链协议产生的原因：</a:t>
            </a:r>
          </a:p>
          <a:p>
            <a:pPr marL="228600" indent="-228600">
              <a:buAutoNum type="arabicPeriod"/>
            </a:pPr>
            <a:r>
              <a:rPr lang="zh-CN" altLang="en-US" sz="1200" kern="1200" dirty="0">
                <a:solidFill>
                  <a:schemeClr val="tx1"/>
                </a:solidFill>
                <a:effectLst/>
                <a:latin typeface="+mn-lt"/>
                <a:ea typeface="+mn-ea"/>
                <a:cs typeface="+mn-cs"/>
              </a:rPr>
              <a:t>应对其他区块链的创新威胁</a:t>
            </a:r>
            <a:endParaRPr lang="en-US" altLang="zh-CN" sz="1200" b="0" i="0" kern="1200" dirty="0">
              <a:solidFill>
                <a:schemeClr val="tx1"/>
              </a:solidFill>
              <a:effectLst/>
              <a:latin typeface="+mn-lt"/>
              <a:ea typeface="+mn-ea"/>
              <a:cs typeface="+mn-cs"/>
            </a:endParaRPr>
          </a:p>
          <a:p>
            <a:pPr marL="457200" lvl="1" indent="0">
              <a:buFontTx/>
              <a:buNone/>
            </a:pPr>
            <a:r>
              <a:rPr lang="zh-CN" altLang="en-US" sz="1200" b="0" i="0" kern="1200" dirty="0">
                <a:solidFill>
                  <a:schemeClr val="tx1"/>
                </a:solidFill>
                <a:effectLst/>
                <a:latin typeface="+mn-lt"/>
                <a:ea typeface="+mn-ea"/>
                <a:cs typeface="+mn-cs"/>
              </a:rPr>
              <a:t>以太坊（</a:t>
            </a:r>
            <a:r>
              <a:rPr lang="en-US" altLang="zh-CN" sz="1200" b="0" i="0" kern="1200" dirty="0" err="1">
                <a:solidFill>
                  <a:schemeClr val="tx1"/>
                </a:solidFill>
                <a:effectLst/>
                <a:latin typeface="+mn-lt"/>
                <a:ea typeface="+mn-ea"/>
                <a:cs typeface="+mn-cs"/>
              </a:rPr>
              <a:t>Ethereum</a:t>
            </a:r>
            <a:r>
              <a:rPr lang="zh-CN" altLang="en-US" sz="1200" b="0" i="0" kern="1200" dirty="0">
                <a:solidFill>
                  <a:schemeClr val="tx1"/>
                </a:solidFill>
                <a:effectLst/>
                <a:latin typeface="+mn-lt"/>
                <a:ea typeface="+mn-ea"/>
                <a:cs typeface="+mn-cs"/>
              </a:rPr>
              <a:t>）区块链、比特股（</a:t>
            </a:r>
            <a:r>
              <a:rPr lang="en-US" altLang="zh-CN" sz="1200" b="0" i="0" kern="1200" dirty="0" err="1">
                <a:solidFill>
                  <a:schemeClr val="tx1"/>
                </a:solidFill>
                <a:effectLst/>
                <a:latin typeface="+mn-lt"/>
                <a:ea typeface="+mn-ea"/>
                <a:cs typeface="+mn-cs"/>
              </a:rPr>
              <a:t>Bitshares</a:t>
            </a:r>
            <a:r>
              <a:rPr lang="zh-CN" altLang="en-US" sz="1200" b="0" i="0" kern="1200" dirty="0">
                <a:solidFill>
                  <a:schemeClr val="tx1"/>
                </a:solidFill>
                <a:effectLst/>
                <a:latin typeface="+mn-lt"/>
                <a:ea typeface="+mn-ea"/>
                <a:cs typeface="+mn-cs"/>
              </a:rPr>
              <a:t>）区块链后来居上，对比特币区块链产生相当大的威胁，智能合约和各种去中心化应用在以上两个区块链上兴起，受到人们欢迎；而基于比特币的应用则因为开发难度大，项目不多</a:t>
            </a:r>
            <a:endParaRPr lang="zh-CN" altLang="en-US" dirty="0">
              <a:effectLst/>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比特币核心开发组不欢迎附生链</a:t>
            </a:r>
            <a:endParaRPr lang="en-US" altLang="zh-CN" sz="1200" kern="1200" dirty="0">
              <a:solidFill>
                <a:schemeClr val="tx1"/>
              </a:solidFill>
              <a:effectLst/>
              <a:latin typeface="+mn-lt"/>
              <a:ea typeface="+mn-ea"/>
              <a:cs typeface="+mn-cs"/>
            </a:endParaRPr>
          </a:p>
          <a:p>
            <a:r>
              <a:rPr lang="zh-CN" altLang="en-US" baseline="0" dirty="0"/>
              <a:t>     </a:t>
            </a:r>
            <a:r>
              <a:rPr lang="zh-CN" altLang="en-US" dirty="0"/>
              <a:t>基于比特币区块链也有合约币（</a:t>
            </a:r>
            <a:r>
              <a:rPr lang="en-US" altLang="zh-CN" dirty="0"/>
              <a:t>Counterparty</a:t>
            </a:r>
            <a:r>
              <a:rPr lang="zh-CN" altLang="en-US" dirty="0"/>
              <a:t>）、万事达币（</a:t>
            </a:r>
            <a:r>
              <a:rPr lang="en-US" altLang="zh-CN" dirty="0" err="1"/>
              <a:t>Mastercoin</a:t>
            </a:r>
            <a:r>
              <a:rPr lang="zh-CN" altLang="en-US" dirty="0"/>
              <a:t>）和彩色币（</a:t>
            </a:r>
            <a:r>
              <a:rPr lang="en-US" altLang="zh-CN" dirty="0" err="1"/>
              <a:t>ColoredCoin</a:t>
            </a:r>
            <a:r>
              <a:rPr lang="zh-CN" altLang="en-US" dirty="0"/>
              <a:t>）等附生链，但是比特币核心开发组并不欢迎，觉得它们降低了比特币区块链的安全性。他们曾经一度把</a:t>
            </a:r>
            <a:r>
              <a:rPr lang="en-US" altLang="zh-CN" dirty="0"/>
              <a:t>OP_RETURN</a:t>
            </a:r>
            <a:r>
              <a:rPr lang="zh-CN" altLang="en-US" dirty="0"/>
              <a:t>的数据区减少到</a:t>
            </a:r>
            <a:r>
              <a:rPr lang="en-US" altLang="zh-CN" dirty="0"/>
              <a:t>40</a:t>
            </a:r>
            <a:r>
              <a:rPr lang="zh-CN" altLang="en-US" dirty="0"/>
              <a:t>字节，逼迫合约币开发团队改用其他方式在比特币交易中附带数据。</a:t>
            </a:r>
            <a:endParaRPr lang="zh-CN" altLang="en-US" dirty="0">
              <a:effectLst/>
            </a:endParaRP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BlockStream</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商业化考虑</a:t>
            </a:r>
            <a:endParaRPr lang="en-US" altLang="zh-CN" sz="1200" kern="1200" dirty="0">
              <a:solidFill>
                <a:schemeClr val="tx1"/>
              </a:solidFill>
              <a:effectLst/>
              <a:latin typeface="+mn-lt"/>
              <a:ea typeface="+mn-ea"/>
              <a:cs typeface="+mn-cs"/>
            </a:endParaRPr>
          </a:p>
          <a:p>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月份以太坊众筹时，获得了价值</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亿人民币的比特币，还有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的以太币，开发团队获得了巨大的回报。但是比特币核心开发组并没有因为他们辛勤工作获得可观回报，因而他们成立了</a:t>
            </a:r>
            <a:r>
              <a:rPr lang="en-US" altLang="zh-CN" sz="1200" b="0" i="0" kern="1200" dirty="0" err="1">
                <a:solidFill>
                  <a:schemeClr val="tx1"/>
                </a:solidFill>
                <a:effectLst/>
                <a:latin typeface="+mn-lt"/>
                <a:ea typeface="+mn-ea"/>
                <a:cs typeface="+mn-cs"/>
              </a:rPr>
              <a:t>BlockStream</a:t>
            </a:r>
            <a:r>
              <a:rPr lang="zh-CN" altLang="en-US" sz="1200" b="0" i="0" kern="1200" dirty="0">
                <a:solidFill>
                  <a:schemeClr val="tx1"/>
                </a:solidFill>
                <a:effectLst/>
                <a:latin typeface="+mn-lt"/>
                <a:ea typeface="+mn-ea"/>
                <a:cs typeface="+mn-cs"/>
              </a:rPr>
              <a:t>，拟实现商业化价值。</a:t>
            </a:r>
            <a:endParaRPr lang="en-US" altLang="zh-CN" sz="1200" b="0" i="0" kern="1200" dirty="0">
              <a:solidFill>
                <a:schemeClr val="tx1"/>
              </a:solidFill>
              <a:effectLst/>
              <a:latin typeface="+mn-lt"/>
              <a:ea typeface="+mn-ea"/>
              <a:cs typeface="+mn-cs"/>
            </a:endParaRPr>
          </a:p>
          <a:p>
            <a:endParaRPr lang="zh-CN" altLang="en-US" dirty="0">
              <a:effectLst/>
            </a:endParaRPr>
          </a:p>
          <a:p>
            <a:r>
              <a:rPr lang="zh-CN" altLang="en-US" dirty="0">
                <a:effectLst/>
              </a:rPr>
              <a:t>基于以上三个原因，提出侧链协议、把比特币转出比特币区块链、另行开发二代区块链，这样的选择既能保证比特币区块链的安全，又能应对二代币的冲击，还能针对不同应用场景实现商业化，因而成了</a:t>
            </a:r>
            <a:r>
              <a:rPr lang="en-US" altLang="zh-CN" dirty="0" err="1">
                <a:effectLst/>
              </a:rPr>
              <a:t>BlockStream</a:t>
            </a:r>
            <a:r>
              <a:rPr lang="zh-CN" altLang="en-US" dirty="0">
                <a:effectLst/>
              </a:rPr>
              <a:t>的必然选择。</a:t>
            </a:r>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51</a:t>
            </a:fld>
            <a:endParaRPr lang="zh-CN" altLang="en-US"/>
          </a:p>
        </p:txBody>
      </p:sp>
    </p:spTree>
    <p:extLst>
      <p:ext uri="{BB962C8B-B14F-4D97-AF65-F5344CB8AC3E}">
        <p14:creationId xmlns:p14="http://schemas.microsoft.com/office/powerpoint/2010/main" val="1970299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mr-IN" altLang="zh-CN" dirty="0" err="1"/>
              <a:t>https</a:t>
            </a:r>
            <a:r>
              <a:rPr kumimoji="1" lang="mr-IN" altLang="zh-CN" dirty="0"/>
              <a:t>://</a:t>
            </a:r>
            <a:r>
              <a:rPr kumimoji="1" lang="mr-IN" altLang="zh-CN" dirty="0" err="1"/>
              <a:t>qkldx.net</a:t>
            </a:r>
            <a:r>
              <a:rPr kumimoji="1" lang="mr-IN" altLang="zh-CN" dirty="0"/>
              <a:t>/</a:t>
            </a:r>
            <a:r>
              <a:rPr kumimoji="1" lang="mr-IN" altLang="zh-CN" dirty="0" err="1"/>
              <a:t>topic</a:t>
            </a:r>
            <a:r>
              <a:rPr kumimoji="1" lang="mr-IN" altLang="zh-CN" dirty="0"/>
              <a:t>/369/%E6%A5%94%E5%85%A5%E5%BC%8F%E4%BE%A7%E9%93%BE%E5%8E%9F%E7%90%86-%E4%BE%A7%E9%93%BE%E4%B8%93%E9%A2%98-</a:t>
            </a:r>
            <a:endParaRPr kumimoji="1" lang="en-US" altLang="zh-CN" dirty="0"/>
          </a:p>
          <a:p>
            <a:endParaRPr kumimoji="1" lang="en-US" altLang="zh-CN" dirty="0"/>
          </a:p>
          <a:p>
            <a:endParaRPr kumimoji="1" lang="en-US" altLang="zh-CN" dirty="0"/>
          </a:p>
          <a:p>
            <a:endParaRPr kumimoji="1" lang="en-US" altLang="zh-CN" dirty="0"/>
          </a:p>
          <a:p>
            <a:r>
              <a:rPr lang="en-US" altLang="zh-CN" kern="0" dirty="0">
                <a:solidFill>
                  <a:srgbClr val="333333"/>
                </a:solidFill>
                <a:ea typeface="MS Mincho" charset="-128"/>
                <a:cs typeface="MS Mincho" charset="-128"/>
              </a:rPr>
              <a:t>(1) </a:t>
            </a:r>
            <a:r>
              <a:rPr lang="zh-CN" altLang="en-US" kern="0" dirty="0">
                <a:solidFill>
                  <a:srgbClr val="333333"/>
                </a:solidFill>
                <a:ea typeface="MS Mincho" charset="-128"/>
                <a:cs typeface="MS Mincho" charset="-128"/>
              </a:rPr>
              <a:t>发送锁定交易，把比特币锁定在主链上。</a:t>
            </a:r>
          </a:p>
          <a:p>
            <a:r>
              <a:rPr lang="zh-CN" altLang="en-US" kern="0" dirty="0">
                <a:solidFill>
                  <a:srgbClr val="333333"/>
                </a:solidFill>
                <a:ea typeface="MS Mincho" charset="-128"/>
                <a:cs typeface="MS Mincho" charset="-128"/>
              </a:rPr>
              <a:t>       由比特币持有者操作，发送一个特殊交易，把比特币锁定在区块链上。</a:t>
            </a:r>
          </a:p>
          <a:p>
            <a:r>
              <a:rPr lang="zh-CN" altLang="en-US" kern="0" dirty="0">
                <a:solidFill>
                  <a:srgbClr val="333333"/>
                </a:solidFill>
                <a:ea typeface="MS Mincho" charset="-128"/>
                <a:cs typeface="MS Mincho" charset="-128"/>
              </a:rPr>
              <a:t>       </a:t>
            </a:r>
            <a:r>
              <a:rPr lang="zh-CN" altLang="en-US" b="1" kern="0" dirty="0">
                <a:solidFill>
                  <a:srgbClr val="333333"/>
                </a:solidFill>
                <a:ea typeface="MS Mincho" charset="-128"/>
                <a:cs typeface="MS Mincho" charset="-128"/>
              </a:rPr>
              <a:t>锁定：主链该账户交易状态为</a:t>
            </a:r>
            <a:r>
              <a:rPr lang="en-US" altLang="zh-CN" b="1" kern="0" dirty="0">
                <a:solidFill>
                  <a:srgbClr val="333333"/>
                </a:solidFill>
                <a:ea typeface="MS Mincho" charset="-128"/>
                <a:cs typeface="MS Mincho" charset="-128"/>
              </a:rPr>
              <a:t>pending(</a:t>
            </a:r>
            <a:r>
              <a:rPr lang="zh-CN" altLang="en-US" b="1" kern="0" dirty="0">
                <a:solidFill>
                  <a:srgbClr val="333333"/>
                </a:solidFill>
                <a:ea typeface="MS Mincho" charset="-128"/>
                <a:cs typeface="MS Mincho" charset="-128"/>
              </a:rPr>
              <a:t>待确认</a:t>
            </a:r>
            <a:r>
              <a:rPr lang="en-US" altLang="zh-CN" b="1" kern="0" dirty="0">
                <a:solidFill>
                  <a:srgbClr val="333333"/>
                </a:solidFill>
                <a:ea typeface="MS Mincho" charset="-128"/>
                <a:cs typeface="MS Mincho" charset="-128"/>
              </a:rPr>
              <a:t>)</a:t>
            </a:r>
            <a:r>
              <a:rPr lang="zh-CN" altLang="en-US" b="1" kern="0" dirty="0">
                <a:solidFill>
                  <a:srgbClr val="333333"/>
                </a:solidFill>
                <a:ea typeface="MS Mincho" charset="-128"/>
                <a:cs typeface="MS Mincho" charset="-128"/>
              </a:rPr>
              <a:t>，即在主链上无法再进行交易 </a:t>
            </a:r>
            <a:r>
              <a:rPr lang="en-US" altLang="zh-CN" b="1" kern="0" dirty="0">
                <a:solidFill>
                  <a:srgbClr val="333333"/>
                </a:solidFill>
                <a:ea typeface="MS Mincho" charset="-128"/>
                <a:cs typeface="MS Mincho" charset="-128"/>
              </a:rPr>
              <a:t>(UTXO</a:t>
            </a:r>
            <a:r>
              <a:rPr lang="zh-CN" altLang="en-US" b="1" kern="0" dirty="0">
                <a:solidFill>
                  <a:srgbClr val="333333"/>
                </a:solidFill>
                <a:ea typeface="MS Mincho" charset="-128"/>
                <a:cs typeface="MS Mincho" charset="-128"/>
              </a:rPr>
              <a:t>机制</a:t>
            </a:r>
            <a:r>
              <a:rPr lang="en-US" altLang="zh-CN" b="1" kern="0" dirty="0">
                <a:solidFill>
                  <a:srgbClr val="333333"/>
                </a:solidFill>
                <a:ea typeface="MS Mincho" charset="-128"/>
                <a:cs typeface="MS Mincho" charset="-128"/>
              </a:rPr>
              <a:t>)</a:t>
            </a:r>
            <a:endParaRPr lang="zh-CN" altLang="en-US" b="1" kern="0" dirty="0">
              <a:solidFill>
                <a:srgbClr val="333333"/>
              </a:solidFill>
              <a:ea typeface="MS Mincho" charset="-128"/>
              <a:cs typeface="MS Mincho" charset="-128"/>
            </a:endParaRPr>
          </a:p>
          <a:p>
            <a:r>
              <a:rPr lang="en-US" altLang="zh-CN" kern="0" dirty="0">
                <a:solidFill>
                  <a:srgbClr val="333333"/>
                </a:solidFill>
                <a:ea typeface="MS Mincho" charset="-128"/>
                <a:cs typeface="MS Mincho" charset="-128"/>
              </a:rPr>
              <a:t>(2) </a:t>
            </a:r>
            <a:r>
              <a:rPr lang="zh-CN" altLang="en-US" kern="0" dirty="0">
                <a:solidFill>
                  <a:srgbClr val="333333"/>
                </a:solidFill>
                <a:ea typeface="MS Mincho" charset="-128"/>
                <a:cs typeface="MS Mincho" charset="-128"/>
              </a:rPr>
              <a:t>等待一个确认期</a:t>
            </a:r>
          </a:p>
          <a:p>
            <a:r>
              <a:rPr lang="zh-CN" altLang="en-US" kern="0" dirty="0">
                <a:solidFill>
                  <a:srgbClr val="333333"/>
                </a:solidFill>
                <a:ea typeface="MS Mincho" charset="-128"/>
                <a:cs typeface="MS Mincho" charset="-128"/>
              </a:rPr>
              <a:t>确认期的作用是等待锁定交易被更多区块确认，可防止假冒锁定交易和拒绝服务攻击，典型的等待时间是</a:t>
            </a:r>
            <a:r>
              <a:rPr lang="en-US" altLang="zh-CN" kern="0" dirty="0">
                <a:solidFill>
                  <a:srgbClr val="333333"/>
                </a:solidFill>
                <a:ea typeface="MS Mincho" charset="-128"/>
                <a:cs typeface="MS Mincho" charset="-128"/>
              </a:rPr>
              <a:t>1-2</a:t>
            </a:r>
            <a:r>
              <a:rPr lang="zh-CN" altLang="en-US" kern="0" dirty="0">
                <a:solidFill>
                  <a:srgbClr val="333333"/>
                </a:solidFill>
                <a:ea typeface="MS Mincho" charset="-128"/>
                <a:cs typeface="MS Mincho" charset="-128"/>
              </a:rPr>
              <a:t>天。</a:t>
            </a:r>
          </a:p>
          <a:p>
            <a:r>
              <a:rPr lang="en-US" altLang="zh-CN" kern="0" dirty="0">
                <a:solidFill>
                  <a:srgbClr val="333333"/>
                </a:solidFill>
                <a:ea typeface="MS Mincho" charset="-128"/>
                <a:cs typeface="MS Mincho" charset="-128"/>
              </a:rPr>
              <a:t>(3) </a:t>
            </a:r>
            <a:r>
              <a:rPr lang="zh-CN" altLang="en-US" kern="0" dirty="0">
                <a:solidFill>
                  <a:srgbClr val="333333"/>
                </a:solidFill>
                <a:ea typeface="MS Mincho" charset="-128"/>
                <a:cs typeface="MS Mincho" charset="-128"/>
              </a:rPr>
              <a:t>在侧链上赎回比特币</a:t>
            </a:r>
          </a:p>
          <a:p>
            <a:r>
              <a:rPr lang="zh-CN" altLang="en-US" kern="0" dirty="0">
                <a:solidFill>
                  <a:srgbClr val="333333"/>
                </a:solidFill>
                <a:ea typeface="MS Mincho" charset="-128"/>
                <a:cs typeface="MS Mincho" charset="-128"/>
              </a:rPr>
              <a:t>确认期结束后，用户在侧链上创建一个交易花掉锁定交易的输出，并且提供一个</a:t>
            </a:r>
            <a:r>
              <a:rPr lang="en-US" altLang="zh-CN" kern="0" dirty="0">
                <a:solidFill>
                  <a:srgbClr val="333333"/>
                </a:solidFill>
                <a:ea typeface="MS Mincho" charset="-128"/>
                <a:cs typeface="MS Mincho" charset="-128"/>
              </a:rPr>
              <a:t>SPV</a:t>
            </a:r>
            <a:r>
              <a:rPr lang="zh-CN" altLang="en-US" kern="0" dirty="0">
                <a:solidFill>
                  <a:srgbClr val="333333"/>
                </a:solidFill>
                <a:ea typeface="MS Mincho" charset="-128"/>
                <a:cs typeface="MS Mincho" charset="-128"/>
              </a:rPr>
              <a:t>工作量证明，输出到自己在侧链上的地址中去。该交易称为赎回交易，</a:t>
            </a:r>
            <a:r>
              <a:rPr lang="en-US" altLang="zh-CN" kern="0" dirty="0">
                <a:solidFill>
                  <a:srgbClr val="333333"/>
                </a:solidFill>
                <a:ea typeface="MS Mincho" charset="-128"/>
                <a:cs typeface="MS Mincho" charset="-128"/>
              </a:rPr>
              <a:t>SPV</a:t>
            </a:r>
            <a:r>
              <a:rPr lang="zh-CN" altLang="en-US" kern="0" dirty="0">
                <a:solidFill>
                  <a:srgbClr val="333333"/>
                </a:solidFill>
                <a:ea typeface="MS Mincho" charset="-128"/>
                <a:cs typeface="MS Mincho" charset="-128"/>
              </a:rPr>
              <a:t>工作量证明是指赎回交易所在区块的工作量证明。</a:t>
            </a:r>
          </a:p>
          <a:p>
            <a:r>
              <a:rPr lang="en-US" altLang="zh-CN" kern="0" dirty="0">
                <a:solidFill>
                  <a:srgbClr val="333333"/>
                </a:solidFill>
                <a:ea typeface="MS Mincho" charset="-128"/>
                <a:cs typeface="MS Mincho" charset="-128"/>
              </a:rPr>
              <a:t>(4) </a:t>
            </a:r>
            <a:r>
              <a:rPr lang="zh-CN" altLang="en-US" kern="0" dirty="0">
                <a:solidFill>
                  <a:srgbClr val="333333"/>
                </a:solidFill>
                <a:ea typeface="MS Mincho" charset="-128"/>
                <a:cs typeface="MS Mincho" charset="-128"/>
              </a:rPr>
              <a:t>等待一个竞争期</a:t>
            </a:r>
          </a:p>
          <a:p>
            <a:r>
              <a:rPr lang="zh-CN" altLang="en-US" kern="0" dirty="0">
                <a:solidFill>
                  <a:srgbClr val="333333"/>
                </a:solidFill>
                <a:ea typeface="MS Mincho" charset="-128"/>
                <a:cs typeface="MS Mincho" charset="-128"/>
              </a:rPr>
              <a:t>竞争期的作用是防止双花。在此期间（</a:t>
            </a:r>
            <a:r>
              <a:rPr lang="en-US" altLang="zh-CN" kern="0" dirty="0">
                <a:solidFill>
                  <a:srgbClr val="333333"/>
                </a:solidFill>
                <a:ea typeface="MS Mincho" charset="-128"/>
                <a:cs typeface="MS Mincho" charset="-128"/>
              </a:rPr>
              <a:t>1</a:t>
            </a:r>
            <a:r>
              <a:rPr lang="zh-CN" altLang="en-US" kern="0" dirty="0">
                <a:solidFill>
                  <a:srgbClr val="333333"/>
                </a:solidFill>
                <a:ea typeface="MS Mincho" charset="-128"/>
                <a:cs typeface="MS Mincho" charset="-128"/>
              </a:rPr>
              <a:t>）赎回交易不会被打包到区块（</a:t>
            </a:r>
            <a:r>
              <a:rPr lang="en-US" altLang="zh-CN" kern="0" dirty="0">
                <a:solidFill>
                  <a:srgbClr val="333333"/>
                </a:solidFill>
                <a:ea typeface="MS Mincho" charset="-128"/>
                <a:cs typeface="MS Mincho" charset="-128"/>
              </a:rPr>
              <a:t>2</a:t>
            </a:r>
            <a:r>
              <a:rPr lang="zh-CN" altLang="en-US" kern="0" dirty="0">
                <a:solidFill>
                  <a:srgbClr val="333333"/>
                </a:solidFill>
                <a:ea typeface="MS Mincho" charset="-128"/>
                <a:cs typeface="MS Mincho" charset="-128"/>
              </a:rPr>
              <a:t>）新传输到侧链的比特币不能使用（</a:t>
            </a:r>
            <a:r>
              <a:rPr lang="en-US" altLang="zh-CN" kern="0" dirty="0">
                <a:solidFill>
                  <a:srgbClr val="333333"/>
                </a:solidFill>
                <a:ea typeface="MS Mincho" charset="-128"/>
                <a:cs typeface="MS Mincho" charset="-128"/>
              </a:rPr>
              <a:t>3</a:t>
            </a:r>
            <a:r>
              <a:rPr lang="zh-CN" altLang="en-US" kern="0" dirty="0">
                <a:solidFill>
                  <a:srgbClr val="333333"/>
                </a:solidFill>
                <a:ea typeface="MS Mincho" charset="-128"/>
                <a:cs typeface="MS Mincho" charset="-128"/>
              </a:rPr>
              <a:t>）如果有工作量更大的工作证明出现，即该赎回交易包括了比特币主链更大难度的</a:t>
            </a:r>
            <a:r>
              <a:rPr lang="en-US" altLang="zh-CN" kern="0" dirty="0">
                <a:solidFill>
                  <a:srgbClr val="333333"/>
                </a:solidFill>
                <a:ea typeface="MS Mincho" charset="-128"/>
                <a:cs typeface="MS Mincho" charset="-128"/>
              </a:rPr>
              <a:t>SPV</a:t>
            </a:r>
            <a:r>
              <a:rPr lang="zh-CN" altLang="en-US" kern="0" dirty="0">
                <a:solidFill>
                  <a:srgbClr val="333333"/>
                </a:solidFill>
                <a:ea typeface="MS Mincho" charset="-128"/>
                <a:cs typeface="MS Mincho" charset="-128"/>
              </a:rPr>
              <a:t>证明，则上一个赎回交易将被替换。</a:t>
            </a:r>
          </a:p>
          <a:p>
            <a:r>
              <a:rPr lang="zh-CN" altLang="en-US" kern="0" dirty="0">
                <a:solidFill>
                  <a:srgbClr val="333333"/>
                </a:solidFill>
                <a:ea typeface="MS Mincho" charset="-128"/>
                <a:cs typeface="MS Mincho" charset="-128"/>
              </a:rPr>
              <a:t>竞争期结束后，该赎回交易将被打包到区块中，用户可以使用他的比特币。</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52</a:t>
            </a:fld>
            <a:endParaRPr lang="zh-CN" altLang="en-US"/>
          </a:p>
        </p:txBody>
      </p:sp>
    </p:spTree>
    <p:extLst>
      <p:ext uri="{BB962C8B-B14F-4D97-AF65-F5344CB8AC3E}">
        <p14:creationId xmlns:p14="http://schemas.microsoft.com/office/powerpoint/2010/main" val="1779213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闪电网络（</a:t>
            </a:r>
            <a:r>
              <a:rPr lang="en-US" altLang="zh-CN" sz="1200" kern="1200" dirty="0">
                <a:solidFill>
                  <a:schemeClr val="tx1"/>
                </a:solidFill>
                <a:effectLst/>
                <a:latin typeface="+mn-lt"/>
                <a:ea typeface="+mn-ea"/>
                <a:cs typeface="+mn-cs"/>
              </a:rPr>
              <a:t>Lightning Network</a:t>
            </a:r>
            <a:r>
              <a:rPr lang="zh-CN" altLang="en-US" sz="1200" kern="1200" dirty="0">
                <a:solidFill>
                  <a:schemeClr val="tx1"/>
                </a:solidFill>
                <a:effectLst/>
                <a:latin typeface="+mn-lt"/>
                <a:ea typeface="+mn-ea"/>
                <a:cs typeface="+mn-cs"/>
              </a:rPr>
              <a:t>）是一个去中心化的系统。闪电网络的卓越之处在于，</a:t>
            </a:r>
            <a:r>
              <a:rPr lang="zh-CN" altLang="en-US" sz="1200" b="1" kern="1200" dirty="0">
                <a:solidFill>
                  <a:schemeClr val="tx1"/>
                </a:solidFill>
                <a:effectLst/>
                <a:latin typeface="+mn-lt"/>
                <a:ea typeface="+mn-ea"/>
                <a:cs typeface="+mn-cs"/>
              </a:rPr>
              <a:t>无需信任对方以及第三方即可实现实时的、海量的交易网络。</a:t>
            </a:r>
            <a:endParaRPr lang="zh-CN" altLang="en-US" dirty="0">
              <a:effectLst/>
            </a:endParaRPr>
          </a:p>
          <a:p>
            <a:br>
              <a:rPr lang="zh-CN" altLang="en-US" dirty="0">
                <a:effectLst/>
              </a:rPr>
            </a:br>
            <a:endParaRPr lang="zh-CN" altLang="en-US" dirty="0">
              <a:effectLst/>
            </a:endParaRPr>
          </a:p>
          <a:p>
            <a:r>
              <a:rPr lang="en-US" altLang="zh-CN" dirty="0">
                <a:effectLst/>
              </a:rPr>
              <a:t>1. </a:t>
            </a:r>
            <a:r>
              <a:rPr lang="zh-CN" altLang="en-US" dirty="0">
                <a:effectLst/>
              </a:rPr>
              <a:t>产生背景：闪电网络起源于比特币的扩容问题</a:t>
            </a:r>
          </a:p>
          <a:p>
            <a:r>
              <a:rPr lang="zh-CN" altLang="en-US" dirty="0">
                <a:effectLst/>
              </a:rPr>
              <a:t>比特币区块链是全球的、分布式的、有限容量的、代价昂贵的系统。每一笔交易的价值含量是不一样的，当块容量不够用时，我们应该保障高价值的交易进块。高价值的交易有意愿有能力支付足够高的网络手续费，从而获得足够高的优先级进块。</a:t>
            </a:r>
          </a:p>
          <a:p>
            <a:r>
              <a:rPr lang="zh-CN" altLang="en-US" dirty="0">
                <a:effectLst/>
              </a:rPr>
              <a:t>随着比特币的繁荣，交易数量会越来越大，有限的块容量会使得低价值的交易（例如发送</a:t>
            </a:r>
            <a:r>
              <a:rPr lang="en-US" altLang="zh-CN" dirty="0">
                <a:effectLst/>
              </a:rPr>
              <a:t>1</a:t>
            </a:r>
            <a:r>
              <a:rPr lang="zh-CN" altLang="en-US" dirty="0">
                <a:effectLst/>
              </a:rPr>
              <a:t>分钱）永远无法进块，因为低价值的交易不可能支付高网络手续费。进而网络退化为清算系统，低价值含量交易被赶出，这些交易由第三方记账系统进行代替完成。</a:t>
            </a:r>
          </a:p>
          <a:p>
            <a:r>
              <a:rPr lang="zh-CN" altLang="en-US" dirty="0">
                <a:effectLst/>
              </a:rPr>
              <a:t>在闪电网络出现之前，第三方记账系统主要是链外钱包提供商。用户信任某第三方钱包平台，把比特币存入其中，同一平台用户之间转账仅带来账户余额变更，并不会产生比特币交易。</a:t>
            </a:r>
          </a:p>
          <a:p>
            <a:br>
              <a:rPr lang="zh-CN" altLang="en-US" dirty="0">
                <a:effectLst/>
              </a:rPr>
            </a:br>
            <a:endParaRPr lang="zh-CN" altLang="en-US" dirty="0">
              <a:effectLst/>
            </a:endParaRPr>
          </a:p>
          <a:p>
            <a:r>
              <a:rPr lang="en-US" altLang="zh-CN" dirty="0">
                <a:effectLst/>
              </a:rPr>
              <a:t>2. </a:t>
            </a:r>
            <a:r>
              <a:rPr lang="zh-CN" altLang="en-US" dirty="0">
                <a:effectLst/>
              </a:rPr>
              <a:t>闪电网络组成</a:t>
            </a:r>
          </a:p>
          <a:p>
            <a:r>
              <a:rPr lang="zh-CN" altLang="en-US" dirty="0">
                <a:effectLst/>
              </a:rPr>
              <a:t>闪电网络是基于微支付通道演进而来，创造性的设计出了两种类型的交易合约：序列到期可撤销合约</a:t>
            </a:r>
            <a:r>
              <a:rPr lang="en-US" altLang="zh-CN" dirty="0">
                <a:effectLst/>
              </a:rPr>
              <a:t>RSMC</a:t>
            </a:r>
            <a:r>
              <a:rPr lang="zh-CN" altLang="en-US" dirty="0">
                <a:effectLst/>
              </a:rPr>
              <a:t>（</a:t>
            </a:r>
            <a:r>
              <a:rPr lang="en-US" altLang="zh-CN" dirty="0">
                <a:effectLst/>
              </a:rPr>
              <a:t>Revocable Sequence Maturity Contract</a:t>
            </a:r>
            <a:r>
              <a:rPr lang="zh-CN" altLang="en-US" dirty="0">
                <a:effectLst/>
              </a:rPr>
              <a:t>，哈希时间锁定合约</a:t>
            </a:r>
            <a:r>
              <a:rPr lang="en-US" altLang="zh-CN" dirty="0">
                <a:effectLst/>
              </a:rPr>
              <a:t>HTLC</a:t>
            </a:r>
            <a:r>
              <a:rPr lang="zh-CN" altLang="en-US" dirty="0">
                <a:effectLst/>
              </a:rPr>
              <a:t>（</a:t>
            </a:r>
            <a:r>
              <a:rPr lang="en-US" altLang="zh-CN" dirty="0">
                <a:effectLst/>
              </a:rPr>
              <a:t>Hashed </a:t>
            </a:r>
            <a:r>
              <a:rPr lang="en-US" altLang="zh-CN" dirty="0" err="1">
                <a:effectLst/>
              </a:rPr>
              <a:t>Timelock</a:t>
            </a:r>
            <a:r>
              <a:rPr lang="en-US" altLang="zh-CN" dirty="0">
                <a:effectLst/>
              </a:rPr>
              <a:t> Contract</a:t>
            </a:r>
            <a:r>
              <a:rPr lang="zh-CN" altLang="en-US" dirty="0">
                <a:effectLst/>
              </a:rPr>
              <a:t>）。</a:t>
            </a:r>
          </a:p>
          <a:p>
            <a:r>
              <a:rPr lang="en-US" altLang="zh-CN" dirty="0">
                <a:effectLst/>
              </a:rPr>
              <a:t>RSMC</a:t>
            </a:r>
            <a:r>
              <a:rPr lang="zh-CN" altLang="en-US" dirty="0">
                <a:effectLst/>
              </a:rPr>
              <a:t>解决了通道中币单向流动问题，</a:t>
            </a:r>
            <a:r>
              <a:rPr lang="en-US" altLang="zh-CN" dirty="0">
                <a:effectLst/>
              </a:rPr>
              <a:t>HTLC</a:t>
            </a:r>
            <a:r>
              <a:rPr lang="zh-CN" altLang="en-US" dirty="0">
                <a:effectLst/>
              </a:rPr>
              <a:t>解决了币跨节点传递的问题。这两个类型的交易组合构成了闪电网络。</a:t>
            </a:r>
          </a:p>
          <a:p>
            <a:endParaRPr kumimoji="1" lang="zh-CN" altLang="en-US" dirty="0"/>
          </a:p>
        </p:txBody>
      </p:sp>
      <p:sp>
        <p:nvSpPr>
          <p:cNvPr id="4" name="幻灯片编号占位符 3"/>
          <p:cNvSpPr>
            <a:spLocks noGrp="1"/>
          </p:cNvSpPr>
          <p:nvPr>
            <p:ph type="sldNum" sz="quarter" idx="10"/>
          </p:nvPr>
        </p:nvSpPr>
        <p:spPr/>
        <p:txBody>
          <a:bodyPr/>
          <a:lstStyle/>
          <a:p>
            <a:fld id="{2E27ECE1-08A3-45E0-BE58-F556A2DAFEBE}" type="slidenum">
              <a:rPr lang="zh-CN" altLang="en-US" smtClean="0"/>
              <a:t>53</a:t>
            </a:fld>
            <a:endParaRPr lang="zh-CN" altLang="en-US"/>
          </a:p>
        </p:txBody>
      </p:sp>
    </p:spTree>
    <p:extLst>
      <p:ext uri="{BB962C8B-B14F-4D97-AF65-F5344CB8AC3E}">
        <p14:creationId xmlns:p14="http://schemas.microsoft.com/office/powerpoint/2010/main" val="818596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1.3</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数据层</a:t>
            </a:r>
            <a:r>
              <a:rPr lang="zh-CN" altLang="zh-CN" sz="1200" kern="1200" dirty="0">
                <a:solidFill>
                  <a:schemeClr val="tx1"/>
                </a:solidFill>
                <a:effectLst/>
                <a:latin typeface="+mn-lt"/>
                <a:ea typeface="+mn-ea"/>
                <a:cs typeface="+mn-cs"/>
              </a:rPr>
              <a:t>封装了区块链的链式结构、区块数据以及非对称加密等区块链核心技术；</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网络层</a:t>
            </a:r>
            <a:r>
              <a:rPr lang="zh-CN" altLang="zh-CN" sz="1200" kern="1200" dirty="0">
                <a:solidFill>
                  <a:schemeClr val="tx1"/>
                </a:solidFill>
                <a:effectLst/>
                <a:latin typeface="+mn-lt"/>
                <a:ea typeface="+mn-ea"/>
                <a:cs typeface="+mn-cs"/>
              </a:rPr>
              <a:t>则提供点对点的数据通信传播以及验证机制；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共识层</a:t>
            </a:r>
            <a:r>
              <a:rPr lang="zh-CN" altLang="zh-CN" sz="1200" kern="1200" dirty="0">
                <a:solidFill>
                  <a:schemeClr val="tx1"/>
                </a:solidFill>
                <a:effectLst/>
                <a:latin typeface="+mn-lt"/>
                <a:ea typeface="+mn-ea"/>
                <a:cs typeface="+mn-cs"/>
              </a:rPr>
              <a:t>则主要是网络节点间达成共识的各种共识算法；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激励层</a:t>
            </a:r>
            <a:r>
              <a:rPr lang="zh-CN" altLang="zh-CN" sz="1200" kern="1200" dirty="0">
                <a:solidFill>
                  <a:schemeClr val="tx1"/>
                </a:solidFill>
                <a:effectLst/>
                <a:latin typeface="+mn-lt"/>
                <a:ea typeface="+mn-ea"/>
                <a:cs typeface="+mn-cs"/>
              </a:rPr>
              <a:t>将经济因素引入到区块链技术体系之中，主要包括经济因素的发行机制和分配机制；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合约层</a:t>
            </a:r>
            <a:r>
              <a:rPr lang="zh-CN" altLang="zh-CN" sz="1200" kern="1200" dirty="0">
                <a:solidFill>
                  <a:schemeClr val="tx1"/>
                </a:solidFill>
                <a:effectLst/>
                <a:latin typeface="+mn-lt"/>
                <a:ea typeface="+mn-ea"/>
                <a:cs typeface="+mn-cs"/>
              </a:rPr>
              <a:t>展示了区块链系统的可编程性，封装了各类脚本、智能合约和算法；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应用层</a:t>
            </a:r>
            <a:r>
              <a:rPr lang="zh-CN" altLang="zh-CN" sz="1200" kern="1200" dirty="0">
                <a:solidFill>
                  <a:schemeClr val="tx1"/>
                </a:solidFill>
                <a:effectLst/>
                <a:latin typeface="+mn-lt"/>
                <a:ea typeface="+mn-ea"/>
                <a:cs typeface="+mn-cs"/>
              </a:rPr>
              <a:t>则封装了区块链技术的应用场景和案例。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该架构中，基于时间戳的链式结构、分布式节点间的共识机制和可编程的智能合约是区块链技术最具代表性的创新点。一般可以在合约层编写智能合约或者进行脚本编程来构建基于区块链的去中心化应用。下面将对本架构中每一层所涉及的技术展开具体介绍。</a:t>
            </a:r>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63</a:t>
            </a:fld>
            <a:endParaRPr lang="zh-CN" altLang="en-US"/>
          </a:p>
        </p:txBody>
      </p:sp>
    </p:spTree>
    <p:extLst>
      <p:ext uri="{BB962C8B-B14F-4D97-AF65-F5344CB8AC3E}">
        <p14:creationId xmlns:p14="http://schemas.microsoft.com/office/powerpoint/2010/main" val="76631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据统计，截止到</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年末全球已有</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多个国家开始投资发展区块链技术，并且有将近</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的银行表明他们会在</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年启动区块链项目，进行区块链技术的探索，同时已经有</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多个中央银行加入了区块链讨论，以及</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多个公司加入了区块链联盟。在区块链技术兴起与发展的这三年中，与区块链技术相关的的风险投资累计超过了</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亿美元，并且产生了</a:t>
            </a:r>
            <a:r>
              <a:rPr lang="en-US" altLang="zh-CN" sz="1200" kern="1200" dirty="0">
                <a:solidFill>
                  <a:schemeClr val="tx1"/>
                </a:solidFill>
                <a:effectLst/>
                <a:latin typeface="+mn-lt"/>
                <a:ea typeface="+mn-ea"/>
                <a:cs typeface="+mn-cs"/>
              </a:rPr>
              <a:t>2500+</a:t>
            </a:r>
            <a:r>
              <a:rPr lang="zh-CN" altLang="zh-CN" sz="1200" kern="1200" dirty="0">
                <a:solidFill>
                  <a:schemeClr val="tx1"/>
                </a:solidFill>
                <a:effectLst/>
                <a:latin typeface="+mn-lt"/>
                <a:ea typeface="+mn-ea"/>
                <a:cs typeface="+mn-cs"/>
              </a:rPr>
              <a:t>的区块链相关专利</a:t>
            </a:r>
            <a:r>
              <a:rPr lang="en-US" altLang="zh-CN" sz="1200" kern="1200" baseline="300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67</a:t>
            </a:fld>
            <a:endParaRPr lang="zh-CN" altLang="en-US"/>
          </a:p>
        </p:txBody>
      </p:sp>
    </p:spTree>
    <p:extLst>
      <p:ext uri="{BB962C8B-B14F-4D97-AF65-F5344CB8AC3E}">
        <p14:creationId xmlns:p14="http://schemas.microsoft.com/office/powerpoint/2010/main" val="1630588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1.4.2</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68</a:t>
            </a:fld>
            <a:endParaRPr lang="zh-CN" altLang="en-US"/>
          </a:p>
        </p:txBody>
      </p:sp>
    </p:spTree>
    <p:extLst>
      <p:ext uri="{BB962C8B-B14F-4D97-AF65-F5344CB8AC3E}">
        <p14:creationId xmlns:p14="http://schemas.microsoft.com/office/powerpoint/2010/main" val="1182882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文字参考书稿</a:t>
            </a:r>
            <a:r>
              <a:rPr lang="en-US" altLang="zh-CN" dirty="0"/>
              <a:t>1.4.3</a:t>
            </a:r>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69</a:t>
            </a:fld>
            <a:endParaRPr lang="zh-CN" altLang="en-US"/>
          </a:p>
        </p:txBody>
      </p:sp>
    </p:spTree>
    <p:extLst>
      <p:ext uri="{BB962C8B-B14F-4D97-AF65-F5344CB8AC3E}">
        <p14:creationId xmlns:p14="http://schemas.microsoft.com/office/powerpoint/2010/main" val="3066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8</a:t>
            </a:fld>
            <a:endParaRPr lang="zh-CN" altLang="en-US"/>
          </a:p>
        </p:txBody>
      </p:sp>
    </p:spTree>
    <p:extLst>
      <p:ext uri="{BB962C8B-B14F-4D97-AF65-F5344CB8AC3E}">
        <p14:creationId xmlns:p14="http://schemas.microsoft.com/office/powerpoint/2010/main" val="2533225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a:t>
            </a:r>
            <a:r>
              <a:rPr lang="en-US" altLang="zh-CN" dirty="0"/>
              <a:t>4</a:t>
            </a:r>
            <a:r>
              <a:rPr lang="zh-CN" altLang="en-US" dirty="0"/>
              <a:t>月</a:t>
            </a:r>
            <a:r>
              <a:rPr lang="en-US" altLang="zh-CN" dirty="0"/>
              <a:t>19</a:t>
            </a:r>
            <a:r>
              <a:rPr lang="zh-CN" altLang="en-US" dirty="0"/>
              <a:t>号</a:t>
            </a:r>
            <a:r>
              <a:rPr lang="en-US" altLang="zh-CN" dirty="0"/>
              <a:t>,</a:t>
            </a:r>
            <a:r>
              <a:rPr lang="zh-CN" altLang="en-US" dirty="0"/>
              <a:t>专注于分布式账本及其衍生技术研究的中国分布式总账基础协议联盟</a:t>
            </a:r>
            <a:r>
              <a:rPr lang="en-US" altLang="zh-CN" dirty="0" err="1"/>
              <a:t>ChinaLedger</a:t>
            </a:r>
            <a:r>
              <a:rPr lang="zh-CN" altLang="en-US" dirty="0"/>
              <a:t>在北京正式成立。</a:t>
            </a:r>
            <a:endParaRPr lang="en-US" altLang="zh-CN" dirty="0"/>
          </a:p>
          <a:p>
            <a:r>
              <a:rPr lang="en-US" altLang="zh-CN" dirty="0" err="1"/>
              <a:t>ChinaLedger</a:t>
            </a:r>
            <a:r>
              <a:rPr lang="zh-CN" altLang="en-US" dirty="0"/>
              <a:t>联盟的主要工作任务是</a:t>
            </a:r>
            <a:r>
              <a:rPr lang="zh-CN" altLang="en-US" dirty="0">
                <a:solidFill>
                  <a:srgbClr val="FF0000"/>
                </a:solidFill>
              </a:rPr>
              <a:t>共同合作研究区块链技术，结合中国政策法规和中国金融行业独特的业务逻辑，以使得符合中国的政策法规、国家标准、业务逻辑和使用习惯</a:t>
            </a:r>
            <a:r>
              <a:rPr lang="zh-CN" altLang="en-US" dirty="0"/>
              <a:t>。此外，</a:t>
            </a:r>
            <a:r>
              <a:rPr lang="en-US" altLang="zh-CN" dirty="0" err="1"/>
              <a:t>ChinaLedger</a:t>
            </a:r>
            <a:r>
              <a:rPr lang="zh-CN" altLang="en-US" dirty="0"/>
              <a:t>联盟的区块链底层技术协议将会开源，各界可以在这个基础协议上搭建具体应用场景。</a:t>
            </a:r>
          </a:p>
          <a:p>
            <a:endParaRPr lang="en-US" altLang="zh-CN" sz="1200" dirty="0"/>
          </a:p>
          <a:p>
            <a:r>
              <a:rPr lang="zh-CN" altLang="en-US" sz="1200" dirty="0"/>
              <a:t>发起单位主要有：中证机构间报价系统股份有限公司、中钞信用卡产业发展有限公司北京智能卡技术研究院、浙江股权交易中心、深圳招银前海金融资产交易中心、厦门国际金融资产交易中心、大连飞创信息技术有限公司、通联支付网络服务股份有限公司、上海钜真金融信息服务有限公司、深圳瀚德创客金融投资有限公司、乐视金融、万向区块链实验室等十余家单位组成。万向区块链实验室是</a:t>
            </a:r>
            <a:r>
              <a:rPr lang="en-US" altLang="zh-CN" sz="1200" dirty="0" err="1"/>
              <a:t>ChinaLedger</a:t>
            </a:r>
            <a:r>
              <a:rPr lang="zh-CN" altLang="en-US" sz="1200" dirty="0"/>
              <a:t>联盟的秘书处。</a:t>
            </a:r>
            <a:endParaRPr lang="en-US" altLang="zh-CN" sz="1200" dirty="0"/>
          </a:p>
          <a:p>
            <a:endParaRPr lang="en-US" altLang="zh-CN" sz="1200" dirty="0"/>
          </a:p>
          <a:p>
            <a:r>
              <a:rPr lang="zh-CN" altLang="en-US" sz="1200" dirty="0"/>
              <a:t>除</a:t>
            </a:r>
            <a:r>
              <a:rPr lang="en-US" altLang="zh-CN" sz="1200" dirty="0"/>
              <a:t>11</a:t>
            </a:r>
            <a:r>
              <a:rPr lang="zh-CN" altLang="en-US" sz="1200" dirty="0"/>
              <a:t>家发起人单位以外，</a:t>
            </a:r>
            <a:r>
              <a:rPr lang="en-US" altLang="zh-CN" sz="1200" dirty="0" err="1"/>
              <a:t>ChinaLedger</a:t>
            </a:r>
            <a:r>
              <a:rPr lang="zh-CN" altLang="en-US" sz="1200" dirty="0"/>
              <a:t>联盟也邀请了英国瑞银高级创新经理</a:t>
            </a:r>
            <a:r>
              <a:rPr lang="en-US" altLang="zh-CN" sz="1200" dirty="0"/>
              <a:t>Alex </a:t>
            </a:r>
            <a:r>
              <a:rPr lang="en-US" altLang="zh-CN" sz="1200" dirty="0" err="1"/>
              <a:t>Baltin</a:t>
            </a:r>
            <a:r>
              <a:rPr lang="zh-CN" altLang="en-US" sz="1200" dirty="0"/>
              <a:t>、加拿大多伦多交易所首席数字官</a:t>
            </a:r>
            <a:r>
              <a:rPr lang="en-US" altLang="zh-CN" sz="1200" dirty="0"/>
              <a:t>Anthony Di </a:t>
            </a:r>
            <a:r>
              <a:rPr lang="en-US" altLang="zh-CN" sz="1200" dirty="0" err="1"/>
              <a:t>Iorio</a:t>
            </a:r>
            <a:r>
              <a:rPr lang="zh-CN" altLang="en-US" sz="1200" dirty="0"/>
              <a:t>、以太坊创始人</a:t>
            </a:r>
            <a:r>
              <a:rPr lang="en-US" altLang="zh-CN" sz="1200" dirty="0" err="1"/>
              <a:t>Vitalik</a:t>
            </a:r>
            <a:r>
              <a:rPr lang="en-US" altLang="zh-CN" sz="1200" dirty="0"/>
              <a:t> </a:t>
            </a:r>
            <a:r>
              <a:rPr lang="en-US" altLang="zh-CN" sz="1200" dirty="0" err="1"/>
              <a:t>Buterin</a:t>
            </a:r>
            <a:r>
              <a:rPr lang="zh-CN" altLang="en-US" sz="1200" dirty="0"/>
              <a:t>、比特币核心开发者</a:t>
            </a:r>
            <a:r>
              <a:rPr lang="en-US" altLang="zh-CN" sz="1200" dirty="0"/>
              <a:t>Jeff </a:t>
            </a:r>
            <a:r>
              <a:rPr lang="en-US" altLang="zh-CN" sz="1200" dirty="0" err="1"/>
              <a:t>Garzik</a:t>
            </a:r>
            <a:r>
              <a:rPr lang="zh-CN" altLang="en-US" sz="1200" dirty="0"/>
              <a:t>作为联盟海外技术顾问。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77</a:t>
            </a:fld>
            <a:endParaRPr lang="zh-CN" altLang="en-US"/>
          </a:p>
        </p:txBody>
      </p:sp>
    </p:spTree>
    <p:extLst>
      <p:ext uri="{BB962C8B-B14F-4D97-AF65-F5344CB8AC3E}">
        <p14:creationId xmlns:p14="http://schemas.microsoft.com/office/powerpoint/2010/main" val="60264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9</a:t>
            </a:fld>
            <a:endParaRPr lang="zh-CN" altLang="en-US"/>
          </a:p>
        </p:txBody>
      </p:sp>
    </p:spTree>
    <p:extLst>
      <p:ext uri="{BB962C8B-B14F-4D97-AF65-F5344CB8AC3E}">
        <p14:creationId xmlns:p14="http://schemas.microsoft.com/office/powerpoint/2010/main" val="16867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10</a:t>
            </a:fld>
            <a:endParaRPr lang="zh-CN" altLang="en-US"/>
          </a:p>
        </p:txBody>
      </p:sp>
    </p:spTree>
    <p:extLst>
      <p:ext uri="{BB962C8B-B14F-4D97-AF65-F5344CB8AC3E}">
        <p14:creationId xmlns:p14="http://schemas.microsoft.com/office/powerpoint/2010/main" val="109551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11</a:t>
            </a:fld>
            <a:endParaRPr lang="zh-CN" altLang="en-US"/>
          </a:p>
        </p:txBody>
      </p:sp>
    </p:spTree>
    <p:extLst>
      <p:ext uri="{BB962C8B-B14F-4D97-AF65-F5344CB8AC3E}">
        <p14:creationId xmlns:p14="http://schemas.microsoft.com/office/powerpoint/2010/main" val="3295732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E27ECE1-08A3-45E0-BE58-F556A2DAFEBE}" type="slidenum">
              <a:rPr lang="zh-CN" altLang="en-US" smtClean="0"/>
              <a:t>12</a:t>
            </a:fld>
            <a:endParaRPr lang="zh-CN" altLang="en-US"/>
          </a:p>
        </p:txBody>
      </p:sp>
    </p:spTree>
    <p:extLst>
      <p:ext uri="{BB962C8B-B14F-4D97-AF65-F5344CB8AC3E}">
        <p14:creationId xmlns:p14="http://schemas.microsoft.com/office/powerpoint/2010/main" val="195063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406708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51" name="Group 50"/>
          <p:cNvGrpSpPr/>
          <p:nvPr userDrawn="1"/>
        </p:nvGrpSpPr>
        <p:grpSpPr>
          <a:xfrm rot="16200000">
            <a:off x="504088" y="768356"/>
            <a:ext cx="383327" cy="67506"/>
            <a:chOff x="2013527" y="1616364"/>
            <a:chExt cx="576928" cy="101600"/>
          </a:xfrm>
        </p:grpSpPr>
        <p:sp>
          <p:nvSpPr>
            <p:cNvPr id="54" name="Oval 53"/>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4" name="Oval 63"/>
          <p:cNvSpPr/>
          <p:nvPr userDrawn="1"/>
        </p:nvSpPr>
        <p:spPr>
          <a:xfrm>
            <a:off x="11672882" y="-148007"/>
            <a:ext cx="655570" cy="655569"/>
          </a:xfrm>
          <a:prstGeom prst="ellipse">
            <a:avLst/>
          </a:prstGeom>
          <a:solidFill>
            <a:srgbClr val="358FCB"/>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536" y="6206161"/>
            <a:ext cx="2084835" cy="558000"/>
          </a:xfrm>
          <a:prstGeom prst="rect">
            <a:avLst/>
          </a:prstGeom>
        </p:spPr>
      </p:pic>
    </p:spTree>
    <p:extLst>
      <p:ext uri="{BB962C8B-B14F-4D97-AF65-F5344CB8AC3E}">
        <p14:creationId xmlns:p14="http://schemas.microsoft.com/office/powerpoint/2010/main" val="4458476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Tree>
    <p:extLst>
      <p:ext uri="{BB962C8B-B14F-4D97-AF65-F5344CB8AC3E}">
        <p14:creationId xmlns:p14="http://schemas.microsoft.com/office/powerpoint/2010/main" val="23688511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7" name="矩形 6"/>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10" name="图片占位符 9"/>
          <p:cNvSpPr>
            <a:spLocks noGrp="1"/>
          </p:cNvSpPr>
          <p:nvPr>
            <p:ph type="pic" sz="quarter" idx="13"/>
          </p:nvPr>
        </p:nvSpPr>
        <p:spPr>
          <a:xfrm>
            <a:off x="285750" y="1746250"/>
            <a:ext cx="5837238" cy="438943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noProof="0" dirty="0" smtClean="0">
                <a:solidFill>
                  <a:schemeClr val="tx2"/>
                </a:solidFill>
                <a:latin typeface="微软雅黑 Light" panose="020B0502040204020203" pitchFamily="34" charset="-122"/>
                <a:ea typeface="微软雅黑 Light" panose="020B0502040204020203" pitchFamily="34" charset="-122"/>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rPr>
              <a:t>单击图标添加图片</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789782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6" name="矩形 5"/>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39" name="图片占位符 38"/>
          <p:cNvSpPr>
            <a:spLocks noGrp="1"/>
          </p:cNvSpPr>
          <p:nvPr>
            <p:ph type="pic" sz="quarter" idx="13"/>
          </p:nvPr>
        </p:nvSpPr>
        <p:spPr>
          <a:xfrm>
            <a:off x="1259833"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3" name="图片占位符 42"/>
          <p:cNvSpPr>
            <a:spLocks noGrp="1"/>
          </p:cNvSpPr>
          <p:nvPr>
            <p:ph type="pic" sz="quarter" idx="14"/>
          </p:nvPr>
        </p:nvSpPr>
        <p:spPr>
          <a:xfrm>
            <a:off x="3850738"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4" name="图片占位符 43"/>
          <p:cNvSpPr>
            <a:spLocks noGrp="1"/>
          </p:cNvSpPr>
          <p:nvPr>
            <p:ph type="pic" sz="quarter" idx="15"/>
          </p:nvPr>
        </p:nvSpPr>
        <p:spPr>
          <a:xfrm>
            <a:off x="6441638"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
        <p:nvSpPr>
          <p:cNvPr id="45" name="图片占位符 44"/>
          <p:cNvSpPr>
            <a:spLocks noGrp="1"/>
          </p:cNvSpPr>
          <p:nvPr>
            <p:ph type="pic" sz="quarter" idx="16"/>
          </p:nvPr>
        </p:nvSpPr>
        <p:spPr>
          <a:xfrm>
            <a:off x="9032543" y="1489754"/>
            <a:ext cx="1960562" cy="2274888"/>
          </a:xfrm>
          <a:custGeom>
            <a:avLst/>
            <a:gdLst>
              <a:gd name="connsiteX0" fmla="*/ 979487 w 1960562"/>
              <a:gd name="connsiteY0" fmla="*/ 0 h 2274888"/>
              <a:gd name="connsiteX1" fmla="*/ 1960562 w 1960562"/>
              <a:gd name="connsiteY1" fmla="*/ 488950 h 2274888"/>
              <a:gd name="connsiteX2" fmla="*/ 1960562 w 1960562"/>
              <a:gd name="connsiteY2" fmla="*/ 1784351 h 2274888"/>
              <a:gd name="connsiteX3" fmla="*/ 979487 w 1960562"/>
              <a:gd name="connsiteY3" fmla="*/ 2274888 h 2274888"/>
              <a:gd name="connsiteX4" fmla="*/ 0 w 1960562"/>
              <a:gd name="connsiteY4" fmla="*/ 1784351 h 2274888"/>
              <a:gd name="connsiteX5" fmla="*/ 0 w 1960562"/>
              <a:gd name="connsiteY5" fmla="*/ 48895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562" h="2274888">
                <a:moveTo>
                  <a:pt x="979487" y="0"/>
                </a:moveTo>
                <a:lnTo>
                  <a:pt x="1960562" y="488950"/>
                </a:lnTo>
                <a:lnTo>
                  <a:pt x="1960562" y="1784351"/>
                </a:lnTo>
                <a:lnTo>
                  <a:pt x="979487" y="2274888"/>
                </a:lnTo>
                <a:lnTo>
                  <a:pt x="0" y="1784351"/>
                </a:lnTo>
                <a:lnTo>
                  <a:pt x="0" y="488950"/>
                </a:lnTo>
                <a:close/>
              </a:path>
            </a:pathLst>
          </a:custGeom>
        </p:spPr>
        <p:txBody>
          <a:bodyPr wrap="square">
            <a:noAutofit/>
          </a:bodyPr>
          <a:lstStyle>
            <a:lvl1pPr marL="0" indent="0" algn="ctr">
              <a:buNone/>
              <a:defRPr sz="2400">
                <a:solidFill>
                  <a:schemeClr val="tx2"/>
                </a:solidFill>
              </a:defRPr>
            </a:lvl1pPr>
          </a:lstStyle>
          <a:p>
            <a:r>
              <a:rPr lang="zh-CN" altLang="en-US" dirty="0"/>
              <a:t>单击图标添加图片</a:t>
            </a:r>
          </a:p>
        </p:txBody>
      </p:sp>
    </p:spTree>
    <p:extLst>
      <p:ext uri="{BB962C8B-B14F-4D97-AF65-F5344CB8AC3E}">
        <p14:creationId xmlns:p14="http://schemas.microsoft.com/office/powerpoint/2010/main" val="6623655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矩形 5"/>
          <p:cNvSpPr/>
          <p:nvPr userDrawn="1"/>
        </p:nvSpPr>
        <p:spPr>
          <a:xfrm>
            <a:off x="0" y="0"/>
            <a:ext cx="590550"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a:spLocks noGrp="1"/>
          </p:cNvSpPr>
          <p:nvPr>
            <p:ph type="sldNum" sz="quarter" idx="12"/>
          </p:nvPr>
        </p:nvSpPr>
        <p:spPr>
          <a:xfrm>
            <a:off x="-152400" y="381000"/>
            <a:ext cx="590550" cy="304800"/>
          </a:xfrm>
        </p:spPr>
        <p:txBody>
          <a:bodyPr/>
          <a:lstStyle>
            <a:lvl1pPr>
              <a:defRPr>
                <a:solidFill>
                  <a:schemeClr val="bg1">
                    <a:lumMod val="85000"/>
                  </a:schemeClr>
                </a:solidFill>
              </a:defRPr>
            </a:lvl1pPr>
          </a:lstStyle>
          <a:p>
            <a:fld id="{6A0CD6E3-761A-420C-85B9-A420F0E9EFF0}" type="slidenum">
              <a:rPr lang="zh-CN" altLang="en-US" smtClean="0"/>
              <a:pPr/>
              <a:t>‹#›</a:t>
            </a:fld>
            <a:endParaRPr lang="zh-CN" altLang="en-US"/>
          </a:p>
        </p:txBody>
      </p:sp>
      <p:sp>
        <p:nvSpPr>
          <p:cNvPr id="24" name="图片占位符 23"/>
          <p:cNvSpPr>
            <a:spLocks noGrp="1"/>
          </p:cNvSpPr>
          <p:nvPr>
            <p:ph type="pic" sz="quarter" idx="13"/>
          </p:nvPr>
        </p:nvSpPr>
        <p:spPr>
          <a:xfrm>
            <a:off x="-14288" y="1695450"/>
            <a:ext cx="6057321" cy="269716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dirty="0" smtClean="0">
                <a:solidFill>
                  <a:schemeClr val="tx2"/>
                </a:solidFill>
                <a:latin typeface="微软雅黑 Light" panose="020B0502040204020203" pitchFamily="34" charset="-122"/>
                <a:ea typeface="微软雅黑 Light" panose="020B0502040204020203" pitchFamily="34" charset="-122"/>
                <a:cs typeface="+mn-cs"/>
              </a:defRPr>
            </a:lvl1pPr>
          </a:lstStyle>
          <a:p>
            <a:r>
              <a:rPr lang="zh-CN" altLang="en-US" dirty="0"/>
              <a:t>单击图标添加图片</a:t>
            </a:r>
          </a:p>
          <a:p>
            <a:endParaRPr lang="zh-CN" altLang="en-US" dirty="0"/>
          </a:p>
        </p:txBody>
      </p:sp>
      <p:sp>
        <p:nvSpPr>
          <p:cNvPr id="25" name="图片占位符 23"/>
          <p:cNvSpPr>
            <a:spLocks noGrp="1"/>
          </p:cNvSpPr>
          <p:nvPr>
            <p:ph type="pic" sz="quarter" idx="14"/>
          </p:nvPr>
        </p:nvSpPr>
        <p:spPr>
          <a:xfrm>
            <a:off x="6185682" y="1695450"/>
            <a:ext cx="6006318" cy="269716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kern="1200" dirty="0" smtClean="0">
                <a:solidFill>
                  <a:schemeClr val="tx2"/>
                </a:solidFill>
                <a:latin typeface="微软雅黑 Light" panose="020B0502040204020203" pitchFamily="34" charset="-122"/>
                <a:ea typeface="微软雅黑 Light" panose="020B0502040204020203" pitchFamily="34" charset="-122"/>
                <a:cs typeface="+mn-cs"/>
              </a:defRPr>
            </a:lvl1pPr>
          </a:lstStyle>
          <a:p>
            <a:r>
              <a:rPr lang="zh-CN" altLang="en-US" dirty="0"/>
              <a:t>单击图标添加图片</a:t>
            </a:r>
          </a:p>
          <a:p>
            <a:endParaRPr lang="zh-CN" altLang="en-US" dirty="0"/>
          </a:p>
        </p:txBody>
      </p:sp>
    </p:spTree>
    <p:extLst>
      <p:ext uri="{BB962C8B-B14F-4D97-AF65-F5344CB8AC3E}">
        <p14:creationId xmlns:p14="http://schemas.microsoft.com/office/powerpoint/2010/main" val="29086990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2897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259763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75519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4154140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60145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98914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204038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52843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F3C03D-7F8E-4913-8F43-1C0353261206}"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13956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C03D-7F8E-4913-8F43-1C0353261206}" type="datetimeFigureOut">
              <a:rPr lang="zh-CN" altLang="en-US" smtClean="0"/>
              <a:t>2017/9/15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15B3D-97FB-4C1F-8B7F-93583E5A6863}" type="slidenum">
              <a:rPr lang="zh-CN" altLang="en-US" smtClean="0"/>
              <a:t>‹#›</a:t>
            </a:fld>
            <a:endParaRPr lang="zh-CN" altLang="en-US"/>
          </a:p>
        </p:txBody>
      </p:sp>
    </p:spTree>
    <p:extLst>
      <p:ext uri="{BB962C8B-B14F-4D97-AF65-F5344CB8AC3E}">
        <p14:creationId xmlns:p14="http://schemas.microsoft.com/office/powerpoint/2010/main" val="954828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63" r:id="rId11"/>
    <p:sldLayoutId id="2147483664" r:id="rId12"/>
    <p:sldLayoutId id="2147483665" r:id="rId13"/>
    <p:sldLayoutId id="2147483666" r:id="rId14"/>
    <p:sldLayoutId id="214748366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6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hyperlink" Target="https://www.hyperledger.org/about/members" TargetMode="Externa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rocksdb.org/" TargetMode="External"/><Relationship Id="rId2" Type="http://schemas.openxmlformats.org/officeDocument/2006/relationships/hyperlink" Target="http://www.grpc.io/docs" TargetMode="Externa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4461478"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Fabric </a:t>
            </a:r>
            <a:r>
              <a:rPr lang="zh-CN" altLang="en-US" sz="4400" b="1" dirty="0">
                <a:solidFill>
                  <a:srgbClr val="358FCB"/>
                </a:solidFill>
                <a:latin typeface="Georgia" charset="0"/>
                <a:ea typeface="Georgia" charset="0"/>
                <a:cs typeface="Georgia" charset="0"/>
              </a:rPr>
              <a:t>排序服务</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6444079" y="1749422"/>
            <a:ext cx="3968200" cy="1822165"/>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 基于 </a:t>
            </a:r>
            <a:r>
              <a:rPr lang="en-US" altLang="zh-CN" sz="4000" b="1" dirty="0">
                <a:solidFill>
                  <a:schemeClr val="tx1">
                    <a:lumMod val="50000"/>
                    <a:lumOff val="50000"/>
                  </a:schemeClr>
                </a:solidFill>
                <a:latin typeface="Times New Roman" charset="0"/>
                <a:ea typeface="Times New Roman" charset="0"/>
                <a:cs typeface="Times New Roman" charset="0"/>
              </a:rPr>
              <a:t>Kafka </a:t>
            </a:r>
            <a:r>
              <a:rPr lang="zh-CN" altLang="en-US" sz="4000" b="1" dirty="0">
                <a:solidFill>
                  <a:schemeClr val="tx1">
                    <a:lumMod val="50000"/>
                    <a:lumOff val="50000"/>
                  </a:schemeClr>
                </a:solidFill>
                <a:latin typeface="Times New Roman" charset="0"/>
                <a:ea typeface="Times New Roman" charset="0"/>
                <a:cs typeface="Times New Roman" charset="0"/>
              </a:rPr>
              <a:t>的排序服务</a:t>
            </a:r>
            <a:r>
              <a:rPr lang="en-US" altLang="zh-CN" sz="4000" b="1" dirty="0">
                <a:solidFill>
                  <a:schemeClr val="tx1">
                    <a:lumMod val="50000"/>
                    <a:lumOff val="50000"/>
                  </a:schemeClr>
                </a:solidFill>
                <a:latin typeface="Times New Roman" charset="0"/>
                <a:ea typeface="Times New Roman" charset="0"/>
                <a:cs typeface="Times New Roman" charset="0"/>
              </a:rPr>
              <a:t> </a:t>
            </a:r>
            <a:endParaRPr lang="zh-CN" altLang="en-US" sz="4000" b="1" dirty="0">
              <a:solidFill>
                <a:schemeClr val="tx1">
                  <a:lumMod val="50000"/>
                  <a:lumOff val="50000"/>
                </a:schemeClr>
              </a:solidFill>
              <a:latin typeface="Times New Roman" charset="0"/>
              <a:ea typeface="Times New Roman" charset="0"/>
              <a:cs typeface="Times New Roman" charset="0"/>
            </a:endParaRPr>
          </a:p>
        </p:txBody>
      </p:sp>
      <p:sp>
        <p:nvSpPr>
          <p:cNvPr id="4" name="TextBox 12"/>
          <p:cNvSpPr txBox="1"/>
          <p:nvPr/>
        </p:nvSpPr>
        <p:spPr>
          <a:xfrm>
            <a:off x="1711468" y="1749422"/>
            <a:ext cx="3968200" cy="3231654"/>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排序</a:t>
            </a:r>
            <a:r>
              <a:rPr lang="en-US" altLang="zh-CN" sz="4000" b="1" dirty="0">
                <a:solidFill>
                  <a:schemeClr val="tx1">
                    <a:lumMod val="50000"/>
                    <a:lumOff val="50000"/>
                  </a:schemeClr>
                </a:solidFill>
                <a:latin typeface="Times New Roman" charset="0"/>
                <a:ea typeface="Times New Roman" charset="0"/>
                <a:cs typeface="Times New Roman" charset="0"/>
              </a:rPr>
              <a:t> </a:t>
            </a:r>
          </a:p>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cs typeface="Times New Roman" charset="0"/>
              </a:rPr>
              <a:t> </a:t>
            </a:r>
            <a:r>
              <a:rPr lang="zh-CN" altLang="en-US" sz="3200" b="1" dirty="0">
                <a:solidFill>
                  <a:schemeClr val="tx1">
                    <a:lumMod val="50000"/>
                    <a:lumOff val="50000"/>
                  </a:schemeClr>
                </a:solidFill>
                <a:latin typeface="宋体" panose="02010600030101010101" pitchFamily="2" charset="-122"/>
                <a:ea typeface="宋体" panose="02010600030101010101" pitchFamily="2" charset="-122"/>
                <a:cs typeface="Times New Roman" charset="0"/>
              </a:rPr>
              <a:t>排序服务</a:t>
            </a:r>
            <a:endParaRPr lang="en-US" altLang="zh-CN" sz="3200" b="1" dirty="0">
              <a:solidFill>
                <a:schemeClr val="tx1">
                  <a:lumMod val="50000"/>
                  <a:lumOff val="50000"/>
                </a:schemeClr>
              </a:solidFill>
              <a:latin typeface="宋体" panose="02010600030101010101" pitchFamily="2" charset="-122"/>
              <a:ea typeface="宋体" panose="02010600030101010101" pitchFamily="2" charset="-122"/>
              <a:cs typeface="Times New Roman" charset="0"/>
            </a:endParaRPr>
          </a:p>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ea typeface="Times New Roman" charset="0"/>
                <a:cs typeface="Times New Roman" charset="0"/>
              </a:rPr>
              <a:t> Solo</a:t>
            </a:r>
          </a:p>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ea typeface="Times New Roman" charset="0"/>
                <a:cs typeface="Times New Roman" charset="0"/>
              </a:rPr>
              <a:t> Kafka</a:t>
            </a:r>
          </a:p>
        </p:txBody>
      </p:sp>
    </p:spTree>
    <p:extLst>
      <p:ext uri="{BB962C8B-B14F-4D97-AF65-F5344CB8AC3E}">
        <p14:creationId xmlns:p14="http://schemas.microsoft.com/office/powerpoint/2010/main" val="248054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30012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0</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65483" y="1239252"/>
            <a:ext cx="4699536" cy="4401205"/>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假设每一条</a:t>
            </a:r>
            <a:r>
              <a:rPr lang="zh-CN" altLang="en-US" sz="2800" b="1" dirty="0">
                <a:solidFill>
                  <a:schemeClr val="tx1">
                    <a:lumMod val="50000"/>
                    <a:lumOff val="50000"/>
                  </a:schemeClr>
                </a:solidFill>
                <a:latin typeface="Times New Roman" charset="0"/>
                <a:cs typeface="Times New Roman" charset="0"/>
              </a:rPr>
              <a:t>链</a:t>
            </a:r>
            <a:r>
              <a:rPr lang="zh-CN" altLang="en-US" sz="2800" dirty="0">
                <a:solidFill>
                  <a:schemeClr val="tx1">
                    <a:lumMod val="50000"/>
                    <a:lumOff val="50000"/>
                  </a:schemeClr>
                </a:solidFill>
                <a:latin typeface="Times New Roman" charset="0"/>
                <a:cs typeface="Times New Roman" charset="0"/>
              </a:rPr>
              <a:t>都有一个独立的</a:t>
            </a:r>
            <a:r>
              <a:rPr lang="zh-CN" altLang="en-US" sz="2800" b="1" dirty="0">
                <a:solidFill>
                  <a:schemeClr val="tx1">
                    <a:lumMod val="50000"/>
                    <a:lumOff val="50000"/>
                  </a:schemeClr>
                </a:solidFill>
                <a:latin typeface="Times New Roman" charset="0"/>
                <a:cs typeface="Times New Roman" charset="0"/>
              </a:rPr>
              <a:t>分区</a:t>
            </a:r>
            <a:r>
              <a:rPr lang="zh-CN" altLang="en-US" sz="2800" dirty="0">
                <a:solidFill>
                  <a:schemeClr val="tx1">
                    <a:lumMod val="50000"/>
                    <a:lumOff val="50000"/>
                  </a:schemeClr>
                </a:solidFill>
                <a:latin typeface="Times New Roman" charset="0"/>
                <a:cs typeface="Times New Roman" charset="0"/>
              </a:rPr>
              <a:t>。每当</a:t>
            </a:r>
            <a:r>
              <a:rPr lang="en-US" altLang="zh-CN" sz="2800" dirty="0">
                <a:solidFill>
                  <a:schemeClr val="tx1">
                    <a:lumMod val="50000"/>
                    <a:lumOff val="50000"/>
                  </a:schemeClr>
                </a:solidFill>
                <a:latin typeface="Times New Roman" charset="0"/>
                <a:cs typeface="Times New Roman" charset="0"/>
              </a:rPr>
              <a:t>OSNs </a:t>
            </a:r>
            <a:r>
              <a:rPr lang="zh-CN" altLang="en-US" sz="2800" dirty="0">
                <a:solidFill>
                  <a:schemeClr val="tx1">
                    <a:lumMod val="50000"/>
                    <a:lumOff val="50000"/>
                  </a:schemeClr>
                </a:solidFill>
                <a:latin typeface="Times New Roman" charset="0"/>
                <a:cs typeface="Times New Roman" charset="0"/>
              </a:rPr>
              <a:t>完成了客户端的验证与对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的过滤，它们都能把输入进来的属于某个特定</a:t>
            </a:r>
            <a:r>
              <a:rPr lang="zh-CN" altLang="en-US" sz="2800" b="1" dirty="0">
                <a:solidFill>
                  <a:schemeClr val="tx1">
                    <a:lumMod val="50000"/>
                    <a:lumOff val="50000"/>
                  </a:schemeClr>
                </a:solidFill>
                <a:latin typeface="Times New Roman" charset="0"/>
                <a:cs typeface="Times New Roman" charset="0"/>
              </a:rPr>
              <a:t>链</a:t>
            </a:r>
            <a:r>
              <a:rPr lang="zh-CN" altLang="en-US" sz="2800" dirty="0">
                <a:solidFill>
                  <a:schemeClr val="tx1">
                    <a:lumMod val="50000"/>
                    <a:lumOff val="50000"/>
                  </a:schemeClr>
                </a:solidFill>
                <a:latin typeface="Times New Roman" charset="0"/>
                <a:cs typeface="Times New Roman" charset="0"/>
              </a:rPr>
              <a:t>的客户端的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中继 </a:t>
            </a:r>
            <a:r>
              <a:rPr lang="en-US" altLang="zh-CN" sz="2800" dirty="0">
                <a:solidFill>
                  <a:schemeClr val="tx1">
                    <a:lumMod val="50000"/>
                    <a:lumOff val="50000"/>
                  </a:schemeClr>
                </a:solidFill>
                <a:latin typeface="Times New Roman" charset="0"/>
                <a:cs typeface="Times New Roman" charset="0"/>
              </a:rPr>
              <a:t>(relay) </a:t>
            </a:r>
            <a:r>
              <a:rPr lang="zh-CN" altLang="en-US" sz="2800" dirty="0">
                <a:solidFill>
                  <a:schemeClr val="tx1">
                    <a:lumMod val="50000"/>
                    <a:lumOff val="50000"/>
                  </a:schemeClr>
                </a:solidFill>
                <a:latin typeface="Times New Roman" charset="0"/>
                <a:cs typeface="Times New Roman" charset="0"/>
              </a:rPr>
              <a:t>到该</a:t>
            </a:r>
            <a:r>
              <a:rPr lang="zh-CN" altLang="en-US" sz="2800" b="1" dirty="0">
                <a:solidFill>
                  <a:schemeClr val="tx1">
                    <a:lumMod val="50000"/>
                    <a:lumOff val="50000"/>
                  </a:schemeClr>
                </a:solidFill>
                <a:latin typeface="Times New Roman" charset="0"/>
                <a:cs typeface="Times New Roman" charset="0"/>
              </a:rPr>
              <a:t>链</a:t>
            </a:r>
            <a:r>
              <a:rPr lang="zh-CN" altLang="en-US" sz="2800" dirty="0">
                <a:solidFill>
                  <a:schemeClr val="tx1">
                    <a:lumMod val="50000"/>
                    <a:lumOff val="50000"/>
                  </a:schemeClr>
                </a:solidFill>
                <a:latin typeface="Times New Roman" charset="0"/>
                <a:cs typeface="Times New Roman" charset="0"/>
              </a:rPr>
              <a:t>对应的</a:t>
            </a:r>
            <a:r>
              <a:rPr lang="zh-CN" altLang="en-US" sz="2800" b="1" dirty="0">
                <a:solidFill>
                  <a:schemeClr val="tx1">
                    <a:lumMod val="50000"/>
                    <a:lumOff val="50000"/>
                  </a:schemeClr>
                </a:solidFill>
                <a:latin typeface="Times New Roman" charset="0"/>
                <a:cs typeface="Times New Roman" charset="0"/>
              </a:rPr>
              <a:t>分区</a:t>
            </a:r>
            <a:r>
              <a:rPr lang="zh-CN" altLang="en-US" sz="2800" dirty="0">
                <a:solidFill>
                  <a:schemeClr val="tx1">
                    <a:lumMod val="50000"/>
                    <a:lumOff val="50000"/>
                  </a:schemeClr>
                </a:solidFill>
                <a:latin typeface="Times New Roman" charset="0"/>
                <a:cs typeface="Times New Roman" charset="0"/>
              </a:rPr>
              <a:t>上。然后，他们可以使用该分区，并返回所有</a:t>
            </a:r>
            <a:r>
              <a:rPr lang="en-US" altLang="zh-CN" sz="2800" dirty="0">
                <a:solidFill>
                  <a:schemeClr val="tx1">
                    <a:lumMod val="50000"/>
                    <a:lumOff val="50000"/>
                  </a:schemeClr>
                </a:solidFill>
                <a:latin typeface="Times New Roman" charset="0"/>
                <a:cs typeface="Times New Roman" charset="0"/>
              </a:rPr>
              <a:t>OSNs</a:t>
            </a:r>
            <a:r>
              <a:rPr lang="zh-CN" altLang="en-US" sz="2800" dirty="0">
                <a:solidFill>
                  <a:schemeClr val="tx1">
                    <a:lumMod val="50000"/>
                    <a:lumOff val="50000"/>
                  </a:schemeClr>
                </a:solidFill>
                <a:latin typeface="Times New Roman" charset="0"/>
                <a:cs typeface="Times New Roman" charset="0"/>
              </a:rPr>
              <a:t>中常见的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的有序列表。</a:t>
            </a:r>
            <a:endParaRPr lang="en-US" sz="2800" dirty="0">
              <a:solidFill>
                <a:schemeClr val="tx1">
                  <a:lumMod val="50000"/>
                  <a:lumOff val="50000"/>
                </a:schemeClr>
              </a:solidFill>
              <a:latin typeface="Times New Roman" charset="0"/>
              <a:cs typeface="Times New Roman" charset="0"/>
            </a:endParaRPr>
          </a:p>
        </p:txBody>
      </p:sp>
      <p:pic>
        <p:nvPicPr>
          <p:cNvPr id="6146" name="Picture 2" descr="http://upload-images.jianshu.io/upload_images/7147675-bc9f388c1beeb16c.png?imageMogr2/auto-orient/strip%7CimageView2/2/w/1240">
            <a:extLst>
              <a:ext uri="{FF2B5EF4-FFF2-40B4-BE49-F238E27FC236}">
                <a16:creationId xmlns:a16="http://schemas.microsoft.com/office/drawing/2014/main" id="{C6A5EAB3-C6BB-471B-A94C-DEF6C2C3D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516" y="1084914"/>
            <a:ext cx="7594984" cy="539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925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30012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0</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3108543"/>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在上面的例子中，每一个 </a:t>
            </a:r>
            <a:r>
              <a:rPr lang="en-US" altLang="zh-CN" sz="2800" dirty="0">
                <a:solidFill>
                  <a:schemeClr val="tx1">
                    <a:lumMod val="50000"/>
                    <a:lumOff val="50000"/>
                  </a:schemeClr>
                </a:solidFill>
                <a:latin typeface="Times New Roman" charset="0"/>
                <a:cs typeface="Times New Roman" charset="0"/>
              </a:rPr>
              <a:t>client transaction </a:t>
            </a:r>
            <a:r>
              <a:rPr lang="zh-CN" altLang="en-US" sz="2800" dirty="0">
                <a:solidFill>
                  <a:schemeClr val="tx1">
                    <a:lumMod val="50000"/>
                    <a:lumOff val="50000"/>
                  </a:schemeClr>
                </a:solidFill>
                <a:latin typeface="Times New Roman" charset="0"/>
                <a:cs typeface="Times New Roman" charset="0"/>
              </a:rPr>
              <a:t>都是一个独立的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把每一个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打包进一个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类型的 </a:t>
            </a:r>
            <a:r>
              <a:rPr lang="en-US" altLang="zh-CN" sz="2800" dirty="0">
                <a:solidFill>
                  <a:schemeClr val="tx1">
                    <a:lumMod val="50000"/>
                    <a:lumOff val="50000"/>
                  </a:schemeClr>
                </a:solidFill>
                <a:latin typeface="Times New Roman" charset="0"/>
                <a:cs typeface="Times New Roman" charset="0"/>
              </a:rPr>
              <a:t>message </a:t>
            </a:r>
            <a:r>
              <a:rPr lang="zh-CN" altLang="en-US" sz="2800" dirty="0">
                <a:solidFill>
                  <a:schemeClr val="tx1">
                    <a:lumMod val="50000"/>
                    <a:lumOff val="50000"/>
                  </a:schemeClr>
                </a:solidFill>
                <a:latin typeface="Times New Roman" charset="0"/>
                <a:cs typeface="Times New Roman" charset="0"/>
              </a:rPr>
              <a:t>中，并对其分配一个值，该值与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集群分配给它的偏移值 </a:t>
            </a:r>
            <a:r>
              <a:rPr lang="en-US" altLang="zh-CN" sz="2800" dirty="0">
                <a:solidFill>
                  <a:schemeClr val="tx1">
                    <a:lumMod val="50000"/>
                    <a:lumOff val="50000"/>
                  </a:schemeClr>
                </a:solidFill>
                <a:latin typeface="Times New Roman" charset="0"/>
                <a:cs typeface="Times New Roman" charset="0"/>
              </a:rPr>
              <a:t>(</a:t>
            </a:r>
            <a:r>
              <a:rPr lang="en-US" altLang="zh-CN" sz="2800" dirty="0" err="1">
                <a:solidFill>
                  <a:schemeClr val="tx1">
                    <a:lumMod val="50000"/>
                    <a:lumOff val="50000"/>
                  </a:schemeClr>
                </a:solidFill>
                <a:latin typeface="Times New Roman" charset="0"/>
                <a:cs typeface="Times New Roman" charset="0"/>
              </a:rPr>
              <a:t>offser</a:t>
            </a:r>
            <a:r>
              <a:rPr lang="en-US" altLang="zh-CN" sz="2800" dirty="0">
                <a:solidFill>
                  <a:schemeClr val="tx1">
                    <a:lumMod val="50000"/>
                    <a:lumOff val="50000"/>
                  </a:schemeClr>
                </a:solidFill>
                <a:latin typeface="Times New Roman" charset="0"/>
                <a:cs typeface="Times New Roman" charset="0"/>
              </a:rPr>
              <a:t> number) </a:t>
            </a:r>
            <a:r>
              <a:rPr lang="zh-CN" altLang="en-US" sz="2800" dirty="0">
                <a:solidFill>
                  <a:schemeClr val="tx1">
                    <a:lumMod val="50000"/>
                    <a:lumOff val="50000"/>
                  </a:schemeClr>
                </a:solidFill>
                <a:latin typeface="Times New Roman" charset="0"/>
                <a:cs typeface="Times New Roman" charset="0"/>
              </a:rPr>
              <a:t>相同，并对该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签名，以便审计 </a:t>
            </a:r>
            <a:r>
              <a:rPr lang="en-US" altLang="zh-CN" sz="2800" dirty="0">
                <a:solidFill>
                  <a:schemeClr val="tx1">
                    <a:lumMod val="50000"/>
                    <a:lumOff val="50000"/>
                  </a:schemeClr>
                </a:solidFill>
                <a:latin typeface="Times New Roman" charset="0"/>
                <a:cs typeface="Times New Roman" charset="0"/>
              </a:rPr>
              <a:t>(for auditability)</a:t>
            </a:r>
            <a:r>
              <a:rPr lang="zh-CN" altLang="en-US" sz="2800" dirty="0">
                <a:solidFill>
                  <a:schemeClr val="tx1">
                    <a:lumMod val="50000"/>
                    <a:lumOff val="50000"/>
                  </a:schemeClr>
                </a:solidFill>
                <a:latin typeface="Times New Roman" charset="0"/>
                <a:cs typeface="Times New Roman" charset="0"/>
              </a:rPr>
              <a:t>。任何客户端发来的 </a:t>
            </a:r>
            <a:r>
              <a:rPr lang="en-US" altLang="zh-CN" sz="2800" dirty="0">
                <a:solidFill>
                  <a:schemeClr val="tx1">
                    <a:lumMod val="50000"/>
                    <a:lumOff val="50000"/>
                  </a:schemeClr>
                </a:solidFill>
                <a:latin typeface="Times New Roman" charset="0"/>
                <a:cs typeface="Times New Roman" charset="0"/>
              </a:rPr>
              <a:t>Deliver RPCs </a:t>
            </a:r>
            <a:r>
              <a:rPr lang="zh-CN" altLang="en-US" sz="2800" dirty="0">
                <a:solidFill>
                  <a:schemeClr val="tx1">
                    <a:lumMod val="50000"/>
                    <a:lumOff val="50000"/>
                  </a:schemeClr>
                </a:solidFill>
                <a:latin typeface="Times New Roman" charset="0"/>
                <a:cs typeface="Times New Roman" charset="0"/>
              </a:rPr>
              <a:t>消息，都由在该分区上设定的一个 </a:t>
            </a:r>
            <a:r>
              <a:rPr lang="en-US" altLang="zh-CN" sz="2800" dirty="0">
                <a:solidFill>
                  <a:schemeClr val="tx1">
                    <a:lumMod val="50000"/>
                    <a:lumOff val="50000"/>
                  </a:schemeClr>
                </a:solidFill>
                <a:latin typeface="Times New Roman" charset="0"/>
                <a:cs typeface="Times New Roman" charset="0"/>
              </a:rPr>
              <a:t>Kafka consumer </a:t>
            </a:r>
            <a:r>
              <a:rPr lang="zh-CN" altLang="en-US" sz="2800" dirty="0">
                <a:solidFill>
                  <a:schemeClr val="tx1">
                    <a:lumMod val="50000"/>
                    <a:lumOff val="50000"/>
                  </a:schemeClr>
                </a:solidFill>
                <a:latin typeface="Times New Roman" charset="0"/>
                <a:cs typeface="Times New Roman" charset="0"/>
              </a:rPr>
              <a:t>来回复，</a:t>
            </a:r>
            <a:r>
              <a:rPr lang="en-US" altLang="zh-CN" sz="2800" dirty="0">
                <a:solidFill>
                  <a:schemeClr val="tx1">
                    <a:lumMod val="50000"/>
                    <a:lumOff val="50000"/>
                  </a:schemeClr>
                </a:solidFill>
                <a:latin typeface="Times New Roman" charset="0"/>
                <a:cs typeface="Times New Roman" charset="0"/>
              </a:rPr>
              <a:t>Kafka consumer </a:t>
            </a:r>
            <a:r>
              <a:rPr lang="zh-CN" altLang="en-US" sz="2800" dirty="0">
                <a:solidFill>
                  <a:schemeClr val="tx1">
                    <a:lumMod val="50000"/>
                    <a:lumOff val="50000"/>
                  </a:schemeClr>
                </a:solidFill>
                <a:latin typeface="Times New Roman" charset="0"/>
                <a:cs typeface="Times New Roman" charset="0"/>
              </a:rPr>
              <a:t>会寻找特定的 </a:t>
            </a:r>
            <a:r>
              <a:rPr lang="en-US" altLang="zh-CN" sz="2800" dirty="0">
                <a:solidFill>
                  <a:schemeClr val="tx1">
                    <a:lumMod val="50000"/>
                    <a:lumOff val="50000"/>
                  </a:schemeClr>
                </a:solidFill>
                <a:latin typeface="Times New Roman" charset="0"/>
                <a:cs typeface="Times New Roman" charset="0"/>
              </a:rPr>
              <a:t>block/offset number</a:t>
            </a:r>
            <a:r>
              <a:rPr lang="zh-CN" altLang="en-US" sz="2800" dirty="0">
                <a:solidFill>
                  <a:schemeClr val="tx1">
                    <a:lumMod val="50000"/>
                    <a:lumOff val="50000"/>
                  </a:schemeClr>
                </a:solidFill>
                <a:latin typeface="Times New Roman" charset="0"/>
                <a:cs typeface="Times New Roman" charset="0"/>
              </a:rPr>
              <a:t>。</a:t>
            </a:r>
            <a:endParaRPr lang="en-US" sz="2800" dirty="0">
              <a:solidFill>
                <a:schemeClr val="tx1">
                  <a:lumMod val="50000"/>
                  <a:lumOff val="50000"/>
                </a:schemeClr>
              </a:solidFill>
              <a:latin typeface="Times New Roman" charset="0"/>
              <a:cs typeface="Times New Roman" charset="0"/>
            </a:endParaRPr>
          </a:p>
        </p:txBody>
      </p:sp>
      <p:pic>
        <p:nvPicPr>
          <p:cNvPr id="6" name="Picture 2" descr="http://upload-images.jianshu.io/upload_images/7147675-bc9f388c1beeb16c.png?imageMogr2/auto-orient/strip%7CimageView2/2/w/1240">
            <a:extLst>
              <a:ext uri="{FF2B5EF4-FFF2-40B4-BE49-F238E27FC236}">
                <a16:creationId xmlns:a16="http://schemas.microsoft.com/office/drawing/2014/main" id="{E753B289-61DC-4792-BD04-E0405B039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012" y="3750256"/>
            <a:ext cx="4139515" cy="293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15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227987"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问题 </a:t>
            </a:r>
            <a:r>
              <a:rPr lang="en-US" altLang="zh-CN" sz="3200" b="1" dirty="0">
                <a:solidFill>
                  <a:srgbClr val="358FCB"/>
                </a:solidFill>
                <a:latin typeface="Elephant" panose="02020904090505020303" pitchFamily="18" charset="0"/>
                <a:ea typeface="Georgia" charset="0"/>
                <a:cs typeface="Georgia" charset="0"/>
              </a:rPr>
              <a:t>1</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9" y="1094539"/>
            <a:ext cx="10436192" cy="2677656"/>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签名验签：</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考虑一下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被传入的速率，比如说 </a:t>
            </a:r>
            <a:r>
              <a:rPr lang="en-US" altLang="zh-CN" sz="2800" dirty="0">
                <a:solidFill>
                  <a:schemeClr val="tx1">
                    <a:lumMod val="50000"/>
                    <a:lumOff val="50000"/>
                  </a:schemeClr>
                </a:solidFill>
                <a:latin typeface="Times New Roman" charset="0"/>
                <a:cs typeface="Times New Roman" charset="0"/>
              </a:rPr>
              <a:t>1K transactions </a:t>
            </a:r>
            <a:r>
              <a:rPr lang="zh-CN" altLang="en-US" sz="2800" dirty="0">
                <a:solidFill>
                  <a:schemeClr val="tx1">
                    <a:lumMod val="50000"/>
                    <a:lumOff val="50000"/>
                  </a:schemeClr>
                </a:solidFill>
                <a:latin typeface="Times New Roman" charset="0"/>
                <a:cs typeface="Times New Roman" charset="0"/>
              </a:rPr>
              <a:t>每秒。那么 排序服务 </a:t>
            </a:r>
            <a:r>
              <a:rPr lang="en-US" altLang="zh-CN" sz="2800" dirty="0">
                <a:solidFill>
                  <a:schemeClr val="tx1">
                    <a:lumMod val="50000"/>
                    <a:lumOff val="50000"/>
                  </a:schemeClr>
                </a:solidFill>
                <a:latin typeface="Times New Roman" charset="0"/>
                <a:cs typeface="Times New Roman" charset="0"/>
              </a:rPr>
              <a:t>(ordering service) </a:t>
            </a:r>
            <a:r>
              <a:rPr lang="zh-CN" altLang="en-US" sz="2800" dirty="0">
                <a:solidFill>
                  <a:schemeClr val="tx1">
                    <a:lumMod val="50000"/>
                    <a:lumOff val="50000"/>
                  </a:schemeClr>
                </a:solidFill>
                <a:latin typeface="Times New Roman" charset="0"/>
                <a:cs typeface="Times New Roman" charset="0"/>
              </a:rPr>
              <a:t>则必须每秒生成 </a:t>
            </a:r>
            <a:r>
              <a:rPr lang="en-US" altLang="zh-CN" sz="2800" dirty="0">
                <a:solidFill>
                  <a:schemeClr val="tx1">
                    <a:lumMod val="50000"/>
                    <a:lumOff val="50000"/>
                  </a:schemeClr>
                </a:solidFill>
                <a:latin typeface="Times New Roman" charset="0"/>
                <a:cs typeface="Times New Roman" charset="0"/>
              </a:rPr>
              <a:t>1K</a:t>
            </a:r>
            <a:r>
              <a:rPr lang="zh-CN" altLang="en-US" sz="2800" dirty="0">
                <a:solidFill>
                  <a:schemeClr val="tx1">
                    <a:lumMod val="50000"/>
                    <a:lumOff val="50000"/>
                  </a:schemeClr>
                </a:solidFill>
                <a:latin typeface="Times New Roman" charset="0"/>
                <a:cs typeface="Times New Roman" charset="0"/>
              </a:rPr>
              <a:t>个签名，并且客户端在接受侧 </a:t>
            </a:r>
            <a:r>
              <a:rPr lang="en-US" altLang="zh-CN" sz="2800" dirty="0">
                <a:solidFill>
                  <a:schemeClr val="tx1">
                    <a:lumMod val="50000"/>
                    <a:lumOff val="50000"/>
                  </a:schemeClr>
                </a:solidFill>
                <a:latin typeface="Times New Roman" charset="0"/>
                <a:cs typeface="Times New Roman" charset="0"/>
              </a:rPr>
              <a:t>(receiving side) </a:t>
            </a:r>
            <a:r>
              <a:rPr lang="zh-CN" altLang="en-US" sz="2800" dirty="0">
                <a:solidFill>
                  <a:schemeClr val="tx1">
                    <a:lumMod val="50000"/>
                    <a:lumOff val="50000"/>
                  </a:schemeClr>
                </a:solidFill>
                <a:latin typeface="Times New Roman" charset="0"/>
                <a:cs typeface="Times New Roman" charset="0"/>
              </a:rPr>
              <a:t>也必须每秒验证 </a:t>
            </a:r>
            <a:r>
              <a:rPr lang="en-US" altLang="zh-CN" sz="2800" dirty="0">
                <a:solidFill>
                  <a:schemeClr val="tx1">
                    <a:lumMod val="50000"/>
                    <a:lumOff val="50000"/>
                  </a:schemeClr>
                </a:solidFill>
                <a:latin typeface="Times New Roman" charset="0"/>
                <a:cs typeface="Times New Roman" charset="0"/>
              </a:rPr>
              <a:t>1K</a:t>
            </a:r>
            <a:r>
              <a:rPr lang="zh-CN" altLang="en-US" sz="2800" dirty="0">
                <a:solidFill>
                  <a:schemeClr val="tx1">
                    <a:lumMod val="50000"/>
                    <a:lumOff val="50000"/>
                  </a:schemeClr>
                </a:solidFill>
                <a:latin typeface="Times New Roman" charset="0"/>
                <a:cs typeface="Times New Roman" charset="0"/>
              </a:rPr>
              <a:t>个签名。众所周知，签名与验签是很耗费算力的 </a:t>
            </a:r>
            <a:r>
              <a:rPr lang="en-US" altLang="zh-CN" sz="2800" dirty="0">
                <a:solidFill>
                  <a:schemeClr val="tx1">
                    <a:lumMod val="50000"/>
                    <a:lumOff val="50000"/>
                  </a:schemeClr>
                </a:solidFill>
                <a:latin typeface="Times New Roman" charset="0"/>
                <a:cs typeface="Times New Roman" charset="0"/>
              </a:rPr>
              <a:t>(expensive)</a:t>
            </a:r>
            <a:r>
              <a:rPr lang="zh-CN" altLang="en-US" sz="2800" dirty="0">
                <a:solidFill>
                  <a:schemeClr val="tx1">
                    <a:lumMod val="50000"/>
                    <a:lumOff val="50000"/>
                  </a:schemeClr>
                </a:solidFill>
                <a:latin typeface="Times New Roman" charset="0"/>
                <a:cs typeface="Times New Roman" charset="0"/>
              </a:rPr>
              <a:t>，所以这样做不可行</a:t>
            </a:r>
            <a:endParaRPr lang="en-US" sz="2800" dirty="0">
              <a:solidFill>
                <a:schemeClr val="tx1">
                  <a:lumMod val="50000"/>
                  <a:lumOff val="50000"/>
                </a:schemeClr>
              </a:solidFill>
              <a:latin typeface="Times New Roman" charset="0"/>
              <a:cs typeface="Times New Roman" charset="0"/>
            </a:endParaRPr>
          </a:p>
        </p:txBody>
      </p:sp>
      <p:pic>
        <p:nvPicPr>
          <p:cNvPr id="11266" name="Picture 2" descr="“计算机算力”的图片搜索结果">
            <a:extLst>
              <a:ext uri="{FF2B5EF4-FFF2-40B4-BE49-F238E27FC236}">
                <a16:creationId xmlns:a16="http://schemas.microsoft.com/office/drawing/2014/main" id="{ABADC3E4-C0B3-4C7C-9693-815DB9288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865" y="3449304"/>
            <a:ext cx="5802129" cy="325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12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227987"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1</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1815882"/>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一个区块多个交易：</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所以与其把每一个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放在单独的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中，我们可以批量的把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放入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中。所以以上面的情况为例，每 </a:t>
            </a:r>
            <a:r>
              <a:rPr lang="en-US" altLang="zh-CN" sz="2800" dirty="0">
                <a:solidFill>
                  <a:schemeClr val="tx1">
                    <a:lumMod val="50000"/>
                    <a:lumOff val="50000"/>
                  </a:schemeClr>
                </a:solidFill>
                <a:latin typeface="Times New Roman" charset="0"/>
                <a:cs typeface="Times New Roman" charset="0"/>
              </a:rPr>
              <a:t>1K</a:t>
            </a:r>
            <a:r>
              <a:rPr lang="zh-CN" altLang="en-US" sz="2800" dirty="0">
                <a:solidFill>
                  <a:schemeClr val="tx1">
                    <a:lumMod val="50000"/>
                    <a:lumOff val="50000"/>
                  </a:schemeClr>
                </a:solidFill>
                <a:latin typeface="Times New Roman" charset="0"/>
                <a:cs typeface="Times New Roman" charset="0"/>
              </a:rPr>
              <a:t>个</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只需要 排序服务 做一次签名，客户端 做一次验证。</a:t>
            </a:r>
            <a:endParaRPr lang="en-US" sz="2800" dirty="0">
              <a:solidFill>
                <a:schemeClr val="tx1">
                  <a:lumMod val="50000"/>
                  <a:lumOff val="50000"/>
                </a:schemeClr>
              </a:solidFill>
              <a:latin typeface="Times New Roman" charset="0"/>
              <a:cs typeface="Times New Roman" charset="0"/>
            </a:endParaRPr>
          </a:p>
        </p:txBody>
      </p:sp>
      <p:grpSp>
        <p:nvGrpSpPr>
          <p:cNvPr id="12" name="组合 11">
            <a:extLst>
              <a:ext uri="{FF2B5EF4-FFF2-40B4-BE49-F238E27FC236}">
                <a16:creationId xmlns:a16="http://schemas.microsoft.com/office/drawing/2014/main" id="{86FB60FD-09E4-4137-BFC4-34403FE2368F}"/>
              </a:ext>
            </a:extLst>
          </p:cNvPr>
          <p:cNvGrpSpPr/>
          <p:nvPr/>
        </p:nvGrpSpPr>
        <p:grpSpPr>
          <a:xfrm>
            <a:off x="2223436" y="3100561"/>
            <a:ext cx="7536581" cy="2841059"/>
            <a:chOff x="2223436" y="3100561"/>
            <a:chExt cx="7536581" cy="2841059"/>
          </a:xfrm>
        </p:grpSpPr>
        <p:grpSp>
          <p:nvGrpSpPr>
            <p:cNvPr id="4" name="组合 3">
              <a:extLst>
                <a:ext uri="{FF2B5EF4-FFF2-40B4-BE49-F238E27FC236}">
                  <a16:creationId xmlns:a16="http://schemas.microsoft.com/office/drawing/2014/main" id="{40EB0C51-47F9-40CA-8D1E-FDA97CB1889C}"/>
                </a:ext>
              </a:extLst>
            </p:cNvPr>
            <p:cNvGrpSpPr/>
            <p:nvPr/>
          </p:nvGrpSpPr>
          <p:grpSpPr>
            <a:xfrm>
              <a:off x="2223436" y="3100561"/>
              <a:ext cx="2310063" cy="2841059"/>
              <a:chOff x="2223436" y="3100561"/>
              <a:chExt cx="2310063" cy="2841059"/>
            </a:xfrm>
          </p:grpSpPr>
          <p:sp>
            <p:nvSpPr>
              <p:cNvPr id="3" name="矩形: 圆角 2">
                <a:extLst>
                  <a:ext uri="{FF2B5EF4-FFF2-40B4-BE49-F238E27FC236}">
                    <a16:creationId xmlns:a16="http://schemas.microsoft.com/office/drawing/2014/main" id="{48805BBC-626B-4375-9AB5-210FC41C00AF}"/>
                  </a:ext>
                </a:extLst>
              </p:cNvPr>
              <p:cNvSpPr/>
              <p:nvPr/>
            </p:nvSpPr>
            <p:spPr>
              <a:xfrm>
                <a:off x="2223436" y="3100561"/>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1</a:t>
                </a:r>
                <a:endParaRPr lang="en-US" dirty="0"/>
              </a:p>
            </p:txBody>
          </p:sp>
          <p:sp>
            <p:nvSpPr>
              <p:cNvPr id="6" name="矩形: 圆角 5">
                <a:extLst>
                  <a:ext uri="{FF2B5EF4-FFF2-40B4-BE49-F238E27FC236}">
                    <a16:creationId xmlns:a16="http://schemas.microsoft.com/office/drawing/2014/main" id="{FE256E5F-C5CC-4998-8011-355F65F1504A}"/>
                  </a:ext>
                </a:extLst>
              </p:cNvPr>
              <p:cNvSpPr/>
              <p:nvPr/>
            </p:nvSpPr>
            <p:spPr>
              <a:xfrm>
                <a:off x="2223436" y="3628347"/>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2</a:t>
                </a:r>
                <a:endParaRPr lang="en-US" dirty="0"/>
              </a:p>
            </p:txBody>
          </p:sp>
          <p:sp>
            <p:nvSpPr>
              <p:cNvPr id="7" name="矩形: 圆角 6">
                <a:extLst>
                  <a:ext uri="{FF2B5EF4-FFF2-40B4-BE49-F238E27FC236}">
                    <a16:creationId xmlns:a16="http://schemas.microsoft.com/office/drawing/2014/main" id="{FC3C5CB5-5FFD-4F0F-93EF-AF38A261A7D1}"/>
                  </a:ext>
                </a:extLst>
              </p:cNvPr>
              <p:cNvSpPr/>
              <p:nvPr/>
            </p:nvSpPr>
            <p:spPr>
              <a:xfrm>
                <a:off x="2223436" y="4156133"/>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3</a:t>
                </a:r>
                <a:endParaRPr lang="en-US" dirty="0"/>
              </a:p>
            </p:txBody>
          </p:sp>
          <p:sp>
            <p:nvSpPr>
              <p:cNvPr id="8" name="矩形: 圆角 7">
                <a:extLst>
                  <a:ext uri="{FF2B5EF4-FFF2-40B4-BE49-F238E27FC236}">
                    <a16:creationId xmlns:a16="http://schemas.microsoft.com/office/drawing/2014/main" id="{E97820B1-0D79-4B27-9DA2-062878D3B8F8}"/>
                  </a:ext>
                </a:extLst>
              </p:cNvPr>
              <p:cNvSpPr/>
              <p:nvPr/>
            </p:nvSpPr>
            <p:spPr>
              <a:xfrm>
                <a:off x="3219650" y="4584882"/>
                <a:ext cx="317633" cy="927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a:t>
                </a:r>
              </a:p>
              <a:p>
                <a:pPr algn="ctr"/>
                <a:r>
                  <a:rPr lang="en-US" dirty="0"/>
                  <a:t>.</a:t>
                </a:r>
              </a:p>
            </p:txBody>
          </p:sp>
          <p:sp>
            <p:nvSpPr>
              <p:cNvPr id="9" name="矩形: 圆角 8">
                <a:extLst>
                  <a:ext uri="{FF2B5EF4-FFF2-40B4-BE49-F238E27FC236}">
                    <a16:creationId xmlns:a16="http://schemas.microsoft.com/office/drawing/2014/main" id="{24F41D5C-FA3D-4BE1-829D-C731A449B153}"/>
                  </a:ext>
                </a:extLst>
              </p:cNvPr>
              <p:cNvSpPr/>
              <p:nvPr/>
            </p:nvSpPr>
            <p:spPr>
              <a:xfrm>
                <a:off x="2223436" y="5556610"/>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1000</a:t>
                </a:r>
                <a:endParaRPr lang="en-US" dirty="0"/>
              </a:p>
            </p:txBody>
          </p:sp>
        </p:grpSp>
        <p:sp>
          <p:nvSpPr>
            <p:cNvPr id="10" name="箭头: 右 9">
              <a:extLst>
                <a:ext uri="{FF2B5EF4-FFF2-40B4-BE49-F238E27FC236}">
                  <a16:creationId xmlns:a16="http://schemas.microsoft.com/office/drawing/2014/main" id="{6E233FE2-C8F3-4810-936A-BE3995DEC620}"/>
                </a:ext>
              </a:extLst>
            </p:cNvPr>
            <p:cNvSpPr/>
            <p:nvPr/>
          </p:nvSpPr>
          <p:spPr>
            <a:xfrm>
              <a:off x="4976261" y="4013357"/>
              <a:ext cx="2213811" cy="693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a:t>
              </a:r>
            </a:p>
          </p:txBody>
        </p:sp>
        <p:sp>
          <p:nvSpPr>
            <p:cNvPr id="11" name="矩形 10">
              <a:extLst>
                <a:ext uri="{FF2B5EF4-FFF2-40B4-BE49-F238E27FC236}">
                  <a16:creationId xmlns:a16="http://schemas.microsoft.com/office/drawing/2014/main" id="{7B221D41-89B3-4E0D-B69F-2636C411CA1A}"/>
                </a:ext>
              </a:extLst>
            </p:cNvPr>
            <p:cNvSpPr/>
            <p:nvPr/>
          </p:nvSpPr>
          <p:spPr>
            <a:xfrm>
              <a:off x="8094846" y="3719835"/>
              <a:ext cx="1665171" cy="132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Block </a:t>
              </a:r>
            </a:p>
          </p:txBody>
        </p:sp>
      </p:grpSp>
    </p:spTree>
    <p:extLst>
      <p:ext uri="{BB962C8B-B14F-4D97-AF65-F5344CB8AC3E}">
        <p14:creationId xmlns:p14="http://schemas.microsoft.com/office/powerpoint/2010/main" val="64831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52774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问题 </a:t>
            </a:r>
            <a:r>
              <a:rPr lang="en-US" altLang="zh-CN" sz="3200" b="1" dirty="0">
                <a:solidFill>
                  <a:srgbClr val="358FCB"/>
                </a:solidFill>
                <a:latin typeface="Elephant" panose="02020904090505020303" pitchFamily="18" charset="0"/>
                <a:ea typeface="Georgia" charset="0"/>
                <a:cs typeface="Georgia" charset="0"/>
              </a:rPr>
              <a:t>2</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2677656"/>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区块生成延迟：</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但是如果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进入的速率不是恒定的呢？假设排序服务刚发出了一批 </a:t>
            </a:r>
            <a:r>
              <a:rPr lang="en-US" altLang="zh-CN" sz="2800" dirty="0">
                <a:solidFill>
                  <a:schemeClr val="tx1">
                    <a:lumMod val="50000"/>
                    <a:lumOff val="50000"/>
                  </a:schemeClr>
                </a:solidFill>
                <a:latin typeface="Times New Roman" charset="0"/>
                <a:cs typeface="Times New Roman" charset="0"/>
              </a:rPr>
              <a:t>1K </a:t>
            </a:r>
            <a:r>
              <a:rPr lang="zh-CN" altLang="en-US" sz="2800" dirty="0">
                <a:solidFill>
                  <a:schemeClr val="tx1">
                    <a:lumMod val="50000"/>
                    <a:lumOff val="50000"/>
                  </a:schemeClr>
                </a:solidFill>
                <a:latin typeface="Times New Roman" charset="0"/>
                <a:cs typeface="Times New Roman" charset="0"/>
              </a:rPr>
              <a:t>的</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，现在在内存中有</a:t>
            </a:r>
            <a:r>
              <a:rPr lang="en-US" altLang="zh-CN" sz="2800" dirty="0">
                <a:solidFill>
                  <a:schemeClr val="tx1">
                    <a:lumMod val="50000"/>
                    <a:lumOff val="50000"/>
                  </a:schemeClr>
                </a:solidFill>
                <a:latin typeface="Times New Roman" charset="0"/>
                <a:cs typeface="Times New Roman" charset="0"/>
              </a:rPr>
              <a:t>999</a:t>
            </a:r>
            <a:r>
              <a:rPr lang="zh-CN" altLang="en-US" sz="2800" dirty="0">
                <a:solidFill>
                  <a:schemeClr val="tx1">
                    <a:lumMod val="50000"/>
                    <a:lumOff val="50000"/>
                  </a:schemeClr>
                </a:solidFill>
                <a:latin typeface="Times New Roman" charset="0"/>
                <a:cs typeface="Times New Roman" charset="0"/>
              </a:rPr>
              <a:t>个</a:t>
            </a:r>
            <a:r>
              <a:rPr lang="en-US" altLang="zh-CN" sz="2800" dirty="0">
                <a:solidFill>
                  <a:schemeClr val="tx1">
                    <a:lumMod val="50000"/>
                    <a:lumOff val="50000"/>
                  </a:schemeClr>
                </a:solidFill>
                <a:latin typeface="Times New Roman" charset="0"/>
                <a:cs typeface="Times New Roman" charset="0"/>
              </a:rPr>
              <a:t>transactions</a:t>
            </a:r>
            <a:r>
              <a:rPr lang="zh-CN" altLang="en-US" sz="2800" dirty="0">
                <a:solidFill>
                  <a:schemeClr val="tx1">
                    <a:lumMod val="50000"/>
                    <a:lumOff val="50000"/>
                  </a:schemeClr>
                </a:solidFill>
                <a:latin typeface="Times New Roman" charset="0"/>
                <a:cs typeface="Times New Roman" charset="0"/>
              </a:rPr>
              <a:t>，还在等待下一个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到来以形成新的一批 </a:t>
            </a:r>
            <a:r>
              <a:rPr lang="en-US" altLang="zh-CN" sz="2800" dirty="0">
                <a:solidFill>
                  <a:schemeClr val="tx1">
                    <a:lumMod val="50000"/>
                    <a:lumOff val="50000"/>
                  </a:schemeClr>
                </a:solidFill>
                <a:latin typeface="Times New Roman" charset="0"/>
                <a:cs typeface="Times New Roman" charset="0"/>
              </a:rPr>
              <a:t>(new batch)</a:t>
            </a:r>
            <a:r>
              <a:rPr lang="zh-CN" altLang="en-US" sz="2800" dirty="0">
                <a:solidFill>
                  <a:schemeClr val="tx1">
                    <a:lumMod val="50000"/>
                    <a:lumOff val="50000"/>
                  </a:schemeClr>
                </a:solidFill>
                <a:latin typeface="Times New Roman" charset="0"/>
                <a:cs typeface="Times New Roman" charset="0"/>
              </a:rPr>
              <a:t>，但是一个小时过去了，都没有新的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被推送到 排序服务。那么先前到达的</a:t>
            </a:r>
            <a:r>
              <a:rPr lang="en-US" altLang="zh-CN" sz="2800" dirty="0">
                <a:solidFill>
                  <a:schemeClr val="tx1">
                    <a:lumMod val="50000"/>
                    <a:lumOff val="50000"/>
                  </a:schemeClr>
                </a:solidFill>
                <a:latin typeface="Times New Roman" charset="0"/>
                <a:cs typeface="Times New Roman" charset="0"/>
              </a:rPr>
              <a:t>999</a:t>
            </a:r>
            <a:r>
              <a:rPr lang="zh-CN" altLang="en-US" sz="2800" dirty="0">
                <a:solidFill>
                  <a:schemeClr val="tx1">
                    <a:lumMod val="50000"/>
                    <a:lumOff val="50000"/>
                  </a:schemeClr>
                </a:solidFill>
                <a:latin typeface="Times New Roman" charset="0"/>
                <a:cs typeface="Times New Roman" charset="0"/>
              </a:rPr>
              <a:t>个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的交付时间会有一个不可接受的延时</a:t>
            </a:r>
            <a:endParaRPr lang="en-US" sz="2800" dirty="0">
              <a:solidFill>
                <a:schemeClr val="tx1">
                  <a:lumMod val="50000"/>
                  <a:lumOff val="50000"/>
                </a:schemeClr>
              </a:solidFill>
              <a:latin typeface="Times New Roman" charset="0"/>
              <a:cs typeface="Times New Roman" charset="0"/>
            </a:endParaRPr>
          </a:p>
        </p:txBody>
      </p:sp>
      <p:grpSp>
        <p:nvGrpSpPr>
          <p:cNvPr id="4" name="组合 3">
            <a:extLst>
              <a:ext uri="{FF2B5EF4-FFF2-40B4-BE49-F238E27FC236}">
                <a16:creationId xmlns:a16="http://schemas.microsoft.com/office/drawing/2014/main" id="{0B19680F-FFD1-45F9-B3E1-E713D8D80CEB}"/>
              </a:ext>
            </a:extLst>
          </p:cNvPr>
          <p:cNvGrpSpPr/>
          <p:nvPr/>
        </p:nvGrpSpPr>
        <p:grpSpPr>
          <a:xfrm>
            <a:off x="2464067" y="3762570"/>
            <a:ext cx="4966637" cy="2499090"/>
            <a:chOff x="2223435" y="3100561"/>
            <a:chExt cx="4966637" cy="2499090"/>
          </a:xfrm>
        </p:grpSpPr>
        <p:grpSp>
          <p:nvGrpSpPr>
            <p:cNvPr id="6" name="组合 5">
              <a:extLst>
                <a:ext uri="{FF2B5EF4-FFF2-40B4-BE49-F238E27FC236}">
                  <a16:creationId xmlns:a16="http://schemas.microsoft.com/office/drawing/2014/main" id="{3B388BBB-C251-4E87-8D1B-899F9A7EC10B}"/>
                </a:ext>
              </a:extLst>
            </p:cNvPr>
            <p:cNvGrpSpPr/>
            <p:nvPr/>
          </p:nvGrpSpPr>
          <p:grpSpPr>
            <a:xfrm>
              <a:off x="2223435" y="3100561"/>
              <a:ext cx="2310064" cy="2499090"/>
              <a:chOff x="2223435" y="3100561"/>
              <a:chExt cx="2310064" cy="2499090"/>
            </a:xfrm>
          </p:grpSpPr>
          <p:sp>
            <p:nvSpPr>
              <p:cNvPr id="9" name="矩形: 圆角 8">
                <a:extLst>
                  <a:ext uri="{FF2B5EF4-FFF2-40B4-BE49-F238E27FC236}">
                    <a16:creationId xmlns:a16="http://schemas.microsoft.com/office/drawing/2014/main" id="{EB93EF08-800D-4031-8430-0DD9D838141D}"/>
                  </a:ext>
                </a:extLst>
              </p:cNvPr>
              <p:cNvSpPr/>
              <p:nvPr/>
            </p:nvSpPr>
            <p:spPr>
              <a:xfrm>
                <a:off x="2223436" y="3100561"/>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1</a:t>
                </a:r>
                <a:endParaRPr lang="en-US" dirty="0"/>
              </a:p>
            </p:txBody>
          </p:sp>
          <p:sp>
            <p:nvSpPr>
              <p:cNvPr id="10" name="矩形: 圆角 9">
                <a:extLst>
                  <a:ext uri="{FF2B5EF4-FFF2-40B4-BE49-F238E27FC236}">
                    <a16:creationId xmlns:a16="http://schemas.microsoft.com/office/drawing/2014/main" id="{B10D3E89-8D64-41AA-BDCB-13176FC78C12}"/>
                  </a:ext>
                </a:extLst>
              </p:cNvPr>
              <p:cNvSpPr/>
              <p:nvPr/>
            </p:nvSpPr>
            <p:spPr>
              <a:xfrm>
                <a:off x="2223436" y="3628347"/>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2</a:t>
                </a:r>
                <a:endParaRPr lang="en-US" dirty="0"/>
              </a:p>
            </p:txBody>
          </p:sp>
          <p:sp>
            <p:nvSpPr>
              <p:cNvPr id="11" name="矩形: 圆角 10">
                <a:extLst>
                  <a:ext uri="{FF2B5EF4-FFF2-40B4-BE49-F238E27FC236}">
                    <a16:creationId xmlns:a16="http://schemas.microsoft.com/office/drawing/2014/main" id="{AB6A62DB-BDB4-4BCD-AE2A-787D8E601FD2}"/>
                  </a:ext>
                </a:extLst>
              </p:cNvPr>
              <p:cNvSpPr/>
              <p:nvPr/>
            </p:nvSpPr>
            <p:spPr>
              <a:xfrm>
                <a:off x="2223436" y="4156133"/>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3</a:t>
                </a:r>
                <a:endParaRPr lang="en-US" dirty="0"/>
              </a:p>
            </p:txBody>
          </p:sp>
          <p:sp>
            <p:nvSpPr>
              <p:cNvPr id="12" name="矩形: 圆角 11">
                <a:extLst>
                  <a:ext uri="{FF2B5EF4-FFF2-40B4-BE49-F238E27FC236}">
                    <a16:creationId xmlns:a16="http://schemas.microsoft.com/office/drawing/2014/main" id="{2C90ACD9-2E30-41C2-9F14-E0C840D37E2C}"/>
                  </a:ext>
                </a:extLst>
              </p:cNvPr>
              <p:cNvSpPr/>
              <p:nvPr/>
            </p:nvSpPr>
            <p:spPr>
              <a:xfrm>
                <a:off x="3219650" y="4584883"/>
                <a:ext cx="264695" cy="58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a:t>
                </a:r>
              </a:p>
              <a:p>
                <a:pPr algn="ctr"/>
                <a:r>
                  <a:rPr lang="en-US" dirty="0"/>
                  <a:t>.</a:t>
                </a:r>
              </a:p>
            </p:txBody>
          </p:sp>
          <p:sp>
            <p:nvSpPr>
              <p:cNvPr id="13" name="矩形: 圆角 12">
                <a:extLst>
                  <a:ext uri="{FF2B5EF4-FFF2-40B4-BE49-F238E27FC236}">
                    <a16:creationId xmlns:a16="http://schemas.microsoft.com/office/drawing/2014/main" id="{EE3AE0CF-4634-4B69-9E6F-32A855E32890}"/>
                  </a:ext>
                </a:extLst>
              </p:cNvPr>
              <p:cNvSpPr/>
              <p:nvPr/>
            </p:nvSpPr>
            <p:spPr>
              <a:xfrm>
                <a:off x="2223435" y="5214641"/>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999</a:t>
                </a:r>
                <a:endParaRPr lang="en-US" dirty="0"/>
              </a:p>
            </p:txBody>
          </p:sp>
        </p:grpSp>
        <p:sp>
          <p:nvSpPr>
            <p:cNvPr id="7" name="箭头: 右 6">
              <a:extLst>
                <a:ext uri="{FF2B5EF4-FFF2-40B4-BE49-F238E27FC236}">
                  <a16:creationId xmlns:a16="http://schemas.microsoft.com/office/drawing/2014/main" id="{C103DD59-5FB2-4E4E-92CE-671F0EE73185}"/>
                </a:ext>
              </a:extLst>
            </p:cNvPr>
            <p:cNvSpPr/>
            <p:nvPr/>
          </p:nvSpPr>
          <p:spPr>
            <a:xfrm>
              <a:off x="4976261" y="4013357"/>
              <a:ext cx="2213811" cy="693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a:t>
              </a:r>
            </a:p>
          </p:txBody>
        </p:sp>
      </p:grpSp>
      <p:sp>
        <p:nvSpPr>
          <p:cNvPr id="3" name="文本框 2">
            <a:extLst>
              <a:ext uri="{FF2B5EF4-FFF2-40B4-BE49-F238E27FC236}">
                <a16:creationId xmlns:a16="http://schemas.microsoft.com/office/drawing/2014/main" id="{72E8F46E-A79D-4F99-9493-8F8C2E0CA6D2}"/>
              </a:ext>
            </a:extLst>
          </p:cNvPr>
          <p:cNvSpPr txBox="1"/>
          <p:nvPr/>
        </p:nvSpPr>
        <p:spPr>
          <a:xfrm>
            <a:off x="5678905" y="4307095"/>
            <a:ext cx="1424539" cy="461665"/>
          </a:xfrm>
          <a:prstGeom prst="rect">
            <a:avLst/>
          </a:prstGeom>
          <a:noFill/>
        </p:spPr>
        <p:txBody>
          <a:bodyPr wrap="square" rtlCol="0">
            <a:spAutoFit/>
          </a:bodyPr>
          <a:lstStyle/>
          <a:p>
            <a:r>
              <a:rPr lang="en-US" sz="2400" b="1" dirty="0"/>
              <a:t>Waiting</a:t>
            </a:r>
          </a:p>
        </p:txBody>
      </p:sp>
    </p:spTree>
    <p:extLst>
      <p:ext uri="{BB962C8B-B14F-4D97-AF65-F5344CB8AC3E}">
        <p14:creationId xmlns:p14="http://schemas.microsoft.com/office/powerpoint/2010/main" val="421388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31134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2</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2677656"/>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计时器倒计时：</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我们意识到，我们需要一个批处理计时器 </a:t>
            </a:r>
            <a:r>
              <a:rPr lang="en-US" altLang="zh-CN" sz="2800" dirty="0">
                <a:solidFill>
                  <a:schemeClr val="tx1">
                    <a:lumMod val="50000"/>
                    <a:lumOff val="50000"/>
                  </a:schemeClr>
                </a:solidFill>
                <a:latin typeface="Times New Roman" charset="0"/>
                <a:cs typeface="Times New Roman" charset="0"/>
              </a:rPr>
              <a:t>(a batch timer)</a:t>
            </a:r>
            <a:r>
              <a:rPr lang="zh-CN" altLang="en-US" sz="2800" dirty="0">
                <a:solidFill>
                  <a:schemeClr val="tx1">
                    <a:lumMod val="50000"/>
                    <a:lumOff val="50000"/>
                  </a:schemeClr>
                </a:solidFill>
                <a:latin typeface="Times New Roman" charset="0"/>
                <a:cs typeface="Times New Roman" charset="0"/>
              </a:rPr>
              <a:t>。当新的一批 </a:t>
            </a:r>
            <a:r>
              <a:rPr lang="en-US" altLang="zh-CN" sz="2800" dirty="0">
                <a:solidFill>
                  <a:schemeClr val="tx1">
                    <a:lumMod val="50000"/>
                    <a:lumOff val="50000"/>
                  </a:schemeClr>
                </a:solidFill>
                <a:latin typeface="Times New Roman" charset="0"/>
                <a:cs typeface="Times New Roman" charset="0"/>
              </a:rPr>
              <a:t>transactions </a:t>
            </a:r>
            <a:r>
              <a:rPr lang="zh-CN" altLang="en-US" sz="2800" dirty="0">
                <a:solidFill>
                  <a:schemeClr val="tx1">
                    <a:lumMod val="50000"/>
                    <a:lumOff val="50000"/>
                  </a:schemeClr>
                </a:solidFill>
                <a:latin typeface="Times New Roman" charset="0"/>
                <a:cs typeface="Times New Roman" charset="0"/>
              </a:rPr>
              <a:t>的第一个 </a:t>
            </a:r>
            <a:r>
              <a:rPr lang="en-US" altLang="zh-CN" sz="2800" dirty="0" err="1">
                <a:solidFill>
                  <a:schemeClr val="tx1">
                    <a:lumMod val="50000"/>
                    <a:lumOff val="50000"/>
                  </a:schemeClr>
                </a:solidFill>
                <a:latin typeface="Times New Roman" charset="0"/>
                <a:cs typeface="Times New Roman" charset="0"/>
              </a:rPr>
              <a:t>transation</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进入时，设定计时器。接着，无论是我们达到了一个</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所能具有的消息的最大数量 </a:t>
            </a:r>
            <a:r>
              <a:rPr lang="en-US" altLang="zh-CN" sz="2800" dirty="0">
                <a:solidFill>
                  <a:schemeClr val="tx1">
                    <a:lumMod val="50000"/>
                    <a:lumOff val="50000"/>
                  </a:schemeClr>
                </a:solidFill>
                <a:latin typeface="Times New Roman" charset="0"/>
                <a:cs typeface="Times New Roman" charset="0"/>
              </a:rPr>
              <a:t>(</a:t>
            </a:r>
            <a:r>
              <a:rPr lang="en-US" altLang="zh-CN" sz="2800" dirty="0" err="1">
                <a:solidFill>
                  <a:schemeClr val="tx1">
                    <a:lumMod val="50000"/>
                    <a:lumOff val="50000"/>
                  </a:schemeClr>
                </a:solidFill>
                <a:latin typeface="Times New Roman" charset="0"/>
                <a:cs typeface="Times New Roman" charset="0"/>
              </a:rPr>
              <a:t>batchSize</a:t>
            </a:r>
            <a:r>
              <a:rPr lang="en-US" altLang="zh-CN" sz="2800" dirty="0">
                <a:solidFill>
                  <a:schemeClr val="tx1">
                    <a:lumMod val="50000"/>
                    <a:lumOff val="50000"/>
                  </a:schemeClr>
                </a:solidFill>
                <a:latin typeface="Times New Roman" charset="0"/>
                <a:cs typeface="Times New Roman" charset="0"/>
              </a:rPr>
              <a:t>)</a:t>
            </a:r>
            <a:r>
              <a:rPr lang="zh-CN" altLang="en-US" sz="2800" dirty="0">
                <a:solidFill>
                  <a:schemeClr val="tx1">
                    <a:lumMod val="50000"/>
                    <a:lumOff val="50000"/>
                  </a:schemeClr>
                </a:solidFill>
                <a:latin typeface="Times New Roman" charset="0"/>
                <a:cs typeface="Times New Roman" charset="0"/>
              </a:rPr>
              <a:t>，还是当计时器计时器到期 </a:t>
            </a:r>
            <a:r>
              <a:rPr lang="en-US" altLang="zh-CN" sz="2800" dirty="0">
                <a:solidFill>
                  <a:schemeClr val="tx1">
                    <a:lumMod val="50000"/>
                    <a:lumOff val="50000"/>
                  </a:schemeClr>
                </a:solidFill>
                <a:latin typeface="Times New Roman" charset="0"/>
                <a:cs typeface="Times New Roman" charset="0"/>
              </a:rPr>
              <a:t>(</a:t>
            </a:r>
            <a:r>
              <a:rPr lang="en-US" altLang="zh-CN" sz="2800" dirty="0" err="1">
                <a:solidFill>
                  <a:schemeClr val="tx1">
                    <a:lumMod val="50000"/>
                    <a:lumOff val="50000"/>
                  </a:schemeClr>
                </a:solidFill>
                <a:latin typeface="Times New Roman" charset="0"/>
                <a:cs typeface="Times New Roman" charset="0"/>
              </a:rPr>
              <a:t>batchTimeout</a:t>
            </a:r>
            <a:r>
              <a:rPr lang="en-US" altLang="zh-CN" sz="2800" dirty="0">
                <a:solidFill>
                  <a:schemeClr val="tx1">
                    <a:lumMod val="50000"/>
                    <a:lumOff val="50000"/>
                  </a:schemeClr>
                </a:solidFill>
                <a:latin typeface="Times New Roman" charset="0"/>
                <a:cs typeface="Times New Roman" charset="0"/>
              </a:rPr>
              <a:t>)</a:t>
            </a:r>
            <a:r>
              <a:rPr lang="zh-CN" altLang="en-US" sz="2800" dirty="0">
                <a:solidFill>
                  <a:schemeClr val="tx1">
                    <a:lumMod val="50000"/>
                    <a:lumOff val="50000"/>
                  </a:schemeClr>
                </a:solidFill>
                <a:latin typeface="Times New Roman" charset="0"/>
                <a:cs typeface="Times New Roman" charset="0"/>
              </a:rPr>
              <a:t>，我们都可以切分出一个新</a:t>
            </a:r>
            <a:r>
              <a:rPr lang="en-US" altLang="zh-CN" sz="2800" dirty="0">
                <a:solidFill>
                  <a:schemeClr val="tx1">
                    <a:lumMod val="50000"/>
                    <a:lumOff val="50000"/>
                  </a:schemeClr>
                </a:solidFill>
                <a:latin typeface="Times New Roman" charset="0"/>
                <a:cs typeface="Times New Roman" charset="0"/>
              </a:rPr>
              <a:t>block (cut a block)</a:t>
            </a:r>
            <a:r>
              <a:rPr lang="zh-CN" altLang="en-US" sz="2800" dirty="0">
                <a:solidFill>
                  <a:schemeClr val="tx1">
                    <a:lumMod val="50000"/>
                    <a:lumOff val="50000"/>
                  </a:schemeClr>
                </a:solidFill>
                <a:latin typeface="Times New Roman" charset="0"/>
                <a:cs typeface="Times New Roman" charset="0"/>
              </a:rPr>
              <a:t>。</a:t>
            </a:r>
            <a:endParaRPr lang="en-US" sz="2800" dirty="0">
              <a:solidFill>
                <a:schemeClr val="tx1">
                  <a:lumMod val="50000"/>
                  <a:lumOff val="50000"/>
                </a:schemeClr>
              </a:solidFill>
              <a:latin typeface="Times New Roman" charset="0"/>
              <a:cs typeface="Times New Roman" charset="0"/>
            </a:endParaRPr>
          </a:p>
        </p:txBody>
      </p:sp>
      <p:grpSp>
        <p:nvGrpSpPr>
          <p:cNvPr id="4" name="组合 3">
            <a:extLst>
              <a:ext uri="{FF2B5EF4-FFF2-40B4-BE49-F238E27FC236}">
                <a16:creationId xmlns:a16="http://schemas.microsoft.com/office/drawing/2014/main" id="{10486BB5-3514-4C05-B898-8372BC38309F}"/>
              </a:ext>
            </a:extLst>
          </p:cNvPr>
          <p:cNvGrpSpPr/>
          <p:nvPr/>
        </p:nvGrpSpPr>
        <p:grpSpPr>
          <a:xfrm>
            <a:off x="2415941" y="3762570"/>
            <a:ext cx="7536581" cy="2841059"/>
            <a:chOff x="2223436" y="3100561"/>
            <a:chExt cx="7536581" cy="2841059"/>
          </a:xfrm>
        </p:grpSpPr>
        <p:grpSp>
          <p:nvGrpSpPr>
            <p:cNvPr id="6" name="组合 5">
              <a:extLst>
                <a:ext uri="{FF2B5EF4-FFF2-40B4-BE49-F238E27FC236}">
                  <a16:creationId xmlns:a16="http://schemas.microsoft.com/office/drawing/2014/main" id="{A9DE8EAE-A443-4A37-AC59-EA161DD7E0A7}"/>
                </a:ext>
              </a:extLst>
            </p:cNvPr>
            <p:cNvGrpSpPr/>
            <p:nvPr/>
          </p:nvGrpSpPr>
          <p:grpSpPr>
            <a:xfrm>
              <a:off x="2223436" y="3100561"/>
              <a:ext cx="2310063" cy="2841059"/>
              <a:chOff x="2223436" y="3100561"/>
              <a:chExt cx="2310063" cy="2841059"/>
            </a:xfrm>
          </p:grpSpPr>
          <p:sp>
            <p:nvSpPr>
              <p:cNvPr id="9" name="矩形: 圆角 8">
                <a:extLst>
                  <a:ext uri="{FF2B5EF4-FFF2-40B4-BE49-F238E27FC236}">
                    <a16:creationId xmlns:a16="http://schemas.microsoft.com/office/drawing/2014/main" id="{1F951322-64DD-4A03-A3B8-739A33197D9F}"/>
                  </a:ext>
                </a:extLst>
              </p:cNvPr>
              <p:cNvSpPr/>
              <p:nvPr/>
            </p:nvSpPr>
            <p:spPr>
              <a:xfrm>
                <a:off x="2223436" y="3100561"/>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1</a:t>
                </a:r>
                <a:endParaRPr lang="en-US" dirty="0"/>
              </a:p>
            </p:txBody>
          </p:sp>
          <p:sp>
            <p:nvSpPr>
              <p:cNvPr id="10" name="矩形: 圆角 9">
                <a:extLst>
                  <a:ext uri="{FF2B5EF4-FFF2-40B4-BE49-F238E27FC236}">
                    <a16:creationId xmlns:a16="http://schemas.microsoft.com/office/drawing/2014/main" id="{14D0CE23-DA51-4A23-998F-9391B51D6FFF}"/>
                  </a:ext>
                </a:extLst>
              </p:cNvPr>
              <p:cNvSpPr/>
              <p:nvPr/>
            </p:nvSpPr>
            <p:spPr>
              <a:xfrm>
                <a:off x="2223436" y="3628347"/>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2</a:t>
                </a:r>
                <a:endParaRPr lang="en-US" dirty="0"/>
              </a:p>
            </p:txBody>
          </p:sp>
          <p:sp>
            <p:nvSpPr>
              <p:cNvPr id="11" name="矩形: 圆角 10">
                <a:extLst>
                  <a:ext uri="{FF2B5EF4-FFF2-40B4-BE49-F238E27FC236}">
                    <a16:creationId xmlns:a16="http://schemas.microsoft.com/office/drawing/2014/main" id="{A2F36C53-F228-49DF-B9D0-21A3C2567670}"/>
                  </a:ext>
                </a:extLst>
              </p:cNvPr>
              <p:cNvSpPr/>
              <p:nvPr/>
            </p:nvSpPr>
            <p:spPr>
              <a:xfrm>
                <a:off x="2223436" y="4156133"/>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3</a:t>
                </a:r>
                <a:endParaRPr lang="en-US" dirty="0"/>
              </a:p>
            </p:txBody>
          </p:sp>
          <p:sp>
            <p:nvSpPr>
              <p:cNvPr id="12" name="矩形: 圆角 11">
                <a:extLst>
                  <a:ext uri="{FF2B5EF4-FFF2-40B4-BE49-F238E27FC236}">
                    <a16:creationId xmlns:a16="http://schemas.microsoft.com/office/drawing/2014/main" id="{8112D39C-ADB7-4E25-8CFF-233FDA27D22C}"/>
                  </a:ext>
                </a:extLst>
              </p:cNvPr>
              <p:cNvSpPr/>
              <p:nvPr/>
            </p:nvSpPr>
            <p:spPr>
              <a:xfrm>
                <a:off x="3219650" y="4584882"/>
                <a:ext cx="317633" cy="927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a:t>
                </a:r>
              </a:p>
              <a:p>
                <a:pPr algn="ctr"/>
                <a:r>
                  <a:rPr lang="en-US" dirty="0"/>
                  <a:t>.</a:t>
                </a:r>
              </a:p>
            </p:txBody>
          </p:sp>
          <p:sp>
            <p:nvSpPr>
              <p:cNvPr id="13" name="矩形: 圆角 12">
                <a:extLst>
                  <a:ext uri="{FF2B5EF4-FFF2-40B4-BE49-F238E27FC236}">
                    <a16:creationId xmlns:a16="http://schemas.microsoft.com/office/drawing/2014/main" id="{1A394C6D-E388-4B69-A7EA-121FE4CDAC4B}"/>
                  </a:ext>
                </a:extLst>
              </p:cNvPr>
              <p:cNvSpPr/>
              <p:nvPr/>
            </p:nvSpPr>
            <p:spPr>
              <a:xfrm>
                <a:off x="2223436" y="5556610"/>
                <a:ext cx="2310063"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Transaction k</a:t>
                </a:r>
                <a:endParaRPr lang="en-US" dirty="0"/>
              </a:p>
            </p:txBody>
          </p:sp>
        </p:grpSp>
        <p:sp>
          <p:nvSpPr>
            <p:cNvPr id="7" name="箭头: 右 6">
              <a:extLst>
                <a:ext uri="{FF2B5EF4-FFF2-40B4-BE49-F238E27FC236}">
                  <a16:creationId xmlns:a16="http://schemas.microsoft.com/office/drawing/2014/main" id="{242246F6-3718-4D03-8EE0-CC9714D8E598}"/>
                </a:ext>
              </a:extLst>
            </p:cNvPr>
            <p:cNvSpPr/>
            <p:nvPr/>
          </p:nvSpPr>
          <p:spPr>
            <a:xfrm>
              <a:off x="4976261" y="4013357"/>
              <a:ext cx="2213811" cy="693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a:t>
              </a:r>
            </a:p>
          </p:txBody>
        </p:sp>
        <p:sp>
          <p:nvSpPr>
            <p:cNvPr id="8" name="矩形 7">
              <a:extLst>
                <a:ext uri="{FF2B5EF4-FFF2-40B4-BE49-F238E27FC236}">
                  <a16:creationId xmlns:a16="http://schemas.microsoft.com/office/drawing/2014/main" id="{8DFDCC95-D8FD-4299-8CFE-334DA6808912}"/>
                </a:ext>
              </a:extLst>
            </p:cNvPr>
            <p:cNvSpPr/>
            <p:nvPr/>
          </p:nvSpPr>
          <p:spPr>
            <a:xfrm>
              <a:off x="8094846" y="3719835"/>
              <a:ext cx="1665171" cy="132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Block </a:t>
              </a:r>
            </a:p>
          </p:txBody>
        </p:sp>
      </p:grpSp>
      <p:pic>
        <p:nvPicPr>
          <p:cNvPr id="7170" name="Picture 2" descr="“timer”的图片搜索结果">
            <a:extLst>
              <a:ext uri="{FF2B5EF4-FFF2-40B4-BE49-F238E27FC236}">
                <a16:creationId xmlns:a16="http://schemas.microsoft.com/office/drawing/2014/main" id="{645F2221-C45D-4DEF-909A-F7AF4E31DB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8870" y="3762570"/>
            <a:ext cx="1032223" cy="103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60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52774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问题 </a:t>
            </a:r>
            <a:r>
              <a:rPr lang="en-US" altLang="zh-CN" sz="3200" b="1" dirty="0">
                <a:solidFill>
                  <a:srgbClr val="358FCB"/>
                </a:solidFill>
                <a:latin typeface="Elephant" panose="02020904090505020303" pitchFamily="18" charset="0"/>
                <a:ea typeface="Georgia" charset="0"/>
                <a:cs typeface="Georgia" charset="0"/>
              </a:rPr>
              <a:t>3</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5262979"/>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需要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间时间协调：</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考虑下面的情况，当你设定了一个 </a:t>
            </a:r>
            <a:r>
              <a:rPr lang="en-US" altLang="zh-CN" sz="2800" dirty="0" err="1">
                <a:solidFill>
                  <a:schemeClr val="tx1">
                    <a:lumMod val="50000"/>
                    <a:lumOff val="50000"/>
                  </a:schemeClr>
                </a:solidFill>
                <a:latin typeface="Times New Roman" charset="0"/>
                <a:cs typeface="Times New Roman" charset="0"/>
              </a:rPr>
              <a:t>batchTimeOut</a:t>
            </a:r>
            <a:r>
              <a:rPr lang="en-US" altLang="zh-CN" sz="2800" dirty="0">
                <a:solidFill>
                  <a:schemeClr val="tx1">
                    <a:lumMod val="50000"/>
                    <a:lumOff val="50000"/>
                  </a:schemeClr>
                </a:solidFill>
                <a:latin typeface="Times New Roman" charset="0"/>
                <a:cs typeface="Times New Roman" charset="0"/>
              </a:rPr>
              <a:t> = 1s</a:t>
            </a:r>
            <a:r>
              <a:rPr lang="zh-CN" altLang="en-US" sz="2800" dirty="0">
                <a:solidFill>
                  <a:schemeClr val="tx1">
                    <a:lumMod val="50000"/>
                    <a:lumOff val="50000"/>
                  </a:schemeClr>
                </a:solidFill>
                <a:latin typeface="Times New Roman" charset="0"/>
                <a:cs typeface="Times New Roman" charset="0"/>
              </a:rPr>
              <a:t>， 排序服务中有两个 </a:t>
            </a:r>
            <a:r>
              <a:rPr lang="en-US" altLang="zh-CN" sz="2800" dirty="0">
                <a:solidFill>
                  <a:schemeClr val="tx1">
                    <a:lumMod val="50000"/>
                    <a:lumOff val="50000"/>
                  </a:schemeClr>
                </a:solidFill>
                <a:latin typeface="Times New Roman" charset="0"/>
                <a:cs typeface="Times New Roman" charset="0"/>
              </a:rPr>
              <a:t>OSN</a:t>
            </a:r>
            <a:r>
              <a:rPr lang="zh-CN" altLang="en-US" sz="2800" dirty="0">
                <a:solidFill>
                  <a:schemeClr val="tx1">
                    <a:lumMod val="50000"/>
                    <a:lumOff val="50000"/>
                  </a:schemeClr>
                </a:solidFill>
                <a:latin typeface="Times New Roman" charset="0"/>
                <a:cs typeface="Times New Roman" charset="0"/>
              </a:rPr>
              <a:t>。一个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刚被切分出来，而且接着又通过 </a:t>
            </a:r>
            <a:r>
              <a:rPr lang="en-US" altLang="zh-CN" sz="2800" dirty="0">
                <a:solidFill>
                  <a:schemeClr val="tx1">
                    <a:lumMod val="50000"/>
                    <a:lumOff val="50000"/>
                  </a:schemeClr>
                </a:solidFill>
                <a:latin typeface="Times New Roman" charset="0"/>
                <a:cs typeface="Times New Roman" charset="0"/>
              </a:rPr>
              <a:t>OSN1 </a:t>
            </a:r>
            <a:r>
              <a:rPr lang="zh-CN" altLang="en-US" sz="2800" dirty="0">
                <a:solidFill>
                  <a:schemeClr val="tx1">
                    <a:lumMod val="50000"/>
                    <a:lumOff val="50000"/>
                  </a:schemeClr>
                </a:solidFill>
                <a:latin typeface="Times New Roman" charset="0"/>
                <a:cs typeface="Times New Roman" charset="0"/>
              </a:rPr>
              <a:t>进来了 </a:t>
            </a:r>
            <a:r>
              <a:rPr lang="en-US" altLang="zh-CN" sz="2800" dirty="0">
                <a:solidFill>
                  <a:schemeClr val="tx1">
                    <a:lumMod val="50000"/>
                    <a:lumOff val="50000"/>
                  </a:schemeClr>
                </a:solidFill>
                <a:latin typeface="Times New Roman" charset="0"/>
                <a:cs typeface="Times New Roman" charset="0"/>
              </a:rPr>
              <a:t>(get posted)</a:t>
            </a:r>
            <a:r>
              <a:rPr lang="zh-CN" altLang="en-US" sz="2800" dirty="0">
                <a:solidFill>
                  <a:schemeClr val="tx1">
                    <a:lumMod val="50000"/>
                    <a:lumOff val="50000"/>
                  </a:schemeClr>
                </a:solidFill>
                <a:latin typeface="Times New Roman" charset="0"/>
                <a:cs typeface="Times New Roman" charset="0"/>
              </a:rPr>
              <a:t>一个新的 </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，该</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被推送到到分区中。</a:t>
            </a:r>
            <a:r>
              <a:rPr lang="en-US" altLang="zh-CN" sz="2800" dirty="0">
                <a:solidFill>
                  <a:schemeClr val="tx1">
                    <a:lumMod val="50000"/>
                    <a:lumOff val="50000"/>
                  </a:schemeClr>
                </a:solidFill>
                <a:latin typeface="Times New Roman" charset="0"/>
                <a:cs typeface="Times New Roman" charset="0"/>
              </a:rPr>
              <a:t>OSN2</a:t>
            </a:r>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t=5s </a:t>
            </a:r>
            <a:r>
              <a:rPr lang="zh-CN" altLang="en-US" sz="2800" dirty="0">
                <a:solidFill>
                  <a:schemeClr val="tx1">
                    <a:lumMod val="50000"/>
                    <a:lumOff val="50000"/>
                  </a:schemeClr>
                </a:solidFill>
                <a:latin typeface="Times New Roman" charset="0"/>
                <a:cs typeface="Times New Roman" charset="0"/>
              </a:rPr>
              <a:t>时读到该交易，然后设置了一个将在 </a:t>
            </a:r>
            <a:r>
              <a:rPr lang="en-US" altLang="zh-CN" sz="2800" dirty="0">
                <a:solidFill>
                  <a:schemeClr val="tx1">
                    <a:lumMod val="50000"/>
                    <a:lumOff val="50000"/>
                  </a:schemeClr>
                </a:solidFill>
                <a:latin typeface="Times New Roman" charset="0"/>
                <a:cs typeface="Times New Roman" charset="0"/>
              </a:rPr>
              <a:t>t=6s </a:t>
            </a:r>
            <a:r>
              <a:rPr lang="zh-CN" altLang="en-US" sz="2800" dirty="0">
                <a:solidFill>
                  <a:schemeClr val="tx1">
                    <a:lumMod val="50000"/>
                    <a:lumOff val="50000"/>
                  </a:schemeClr>
                </a:solidFill>
                <a:latin typeface="Times New Roman" charset="0"/>
                <a:cs typeface="Times New Roman" charset="0"/>
              </a:rPr>
              <a:t>时到期的计时器。</a:t>
            </a:r>
            <a:r>
              <a:rPr lang="en-US" altLang="zh-CN" sz="2800" dirty="0">
                <a:solidFill>
                  <a:schemeClr val="tx1">
                    <a:lumMod val="50000"/>
                    <a:lumOff val="50000"/>
                  </a:schemeClr>
                </a:solidFill>
                <a:latin typeface="Times New Roman" charset="0"/>
                <a:cs typeface="Times New Roman" charset="0"/>
              </a:rPr>
              <a:t>OSN1 </a:t>
            </a:r>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t=5.6s </a:t>
            </a:r>
            <a:r>
              <a:rPr lang="zh-CN" altLang="en-US" sz="2800" dirty="0">
                <a:solidFill>
                  <a:schemeClr val="tx1">
                    <a:lumMod val="50000"/>
                    <a:lumOff val="50000"/>
                  </a:schemeClr>
                </a:solidFill>
                <a:latin typeface="Times New Roman" charset="0"/>
                <a:cs typeface="Times New Roman" charset="0"/>
              </a:rPr>
              <a:t>时从该分区读到了该 </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，设置了对应的计时器。接着，第二个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被推送到 </a:t>
            </a:r>
            <a:r>
              <a:rPr lang="en-US" altLang="zh-CN" sz="2800" dirty="0">
                <a:solidFill>
                  <a:schemeClr val="tx1">
                    <a:lumMod val="50000"/>
                    <a:lumOff val="50000"/>
                  </a:schemeClr>
                </a:solidFill>
                <a:latin typeface="Times New Roman" charset="0"/>
                <a:cs typeface="Times New Roman" charset="0"/>
              </a:rPr>
              <a:t>(be posted)</a:t>
            </a:r>
            <a:r>
              <a:rPr lang="zh-CN" altLang="en-US" sz="2800" dirty="0">
                <a:solidFill>
                  <a:schemeClr val="tx1">
                    <a:lumMod val="50000"/>
                    <a:lumOff val="50000"/>
                  </a:schemeClr>
                </a:solidFill>
                <a:latin typeface="Times New Roman" charset="0"/>
                <a:cs typeface="Times New Roman" charset="0"/>
              </a:rPr>
              <a:t>到该分区，</a:t>
            </a:r>
            <a:r>
              <a:rPr lang="en-US" altLang="zh-CN" sz="2800" dirty="0">
                <a:solidFill>
                  <a:schemeClr val="tx1">
                    <a:lumMod val="50000"/>
                    <a:lumOff val="50000"/>
                  </a:schemeClr>
                </a:solidFill>
                <a:latin typeface="Times New Roman" charset="0"/>
                <a:cs typeface="Times New Roman" charset="0"/>
              </a:rPr>
              <a:t>OSN2 </a:t>
            </a:r>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t=6.2s </a:t>
            </a:r>
            <a:r>
              <a:rPr lang="zh-CN" altLang="en-US" sz="2800" dirty="0">
                <a:solidFill>
                  <a:schemeClr val="tx1">
                    <a:lumMod val="50000"/>
                    <a:lumOff val="50000"/>
                  </a:schemeClr>
                </a:solidFill>
                <a:latin typeface="Times New Roman" charset="0"/>
                <a:cs typeface="Times New Roman" charset="0"/>
              </a:rPr>
              <a:t>时读到了它，而 </a:t>
            </a:r>
            <a:r>
              <a:rPr lang="en-US" altLang="zh-CN" sz="2800" dirty="0">
                <a:solidFill>
                  <a:schemeClr val="tx1">
                    <a:lumMod val="50000"/>
                    <a:lumOff val="50000"/>
                  </a:schemeClr>
                </a:solidFill>
                <a:latin typeface="Times New Roman" charset="0"/>
                <a:cs typeface="Times New Roman" charset="0"/>
              </a:rPr>
              <a:t>OSN1 </a:t>
            </a:r>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t=6.5s </a:t>
            </a:r>
            <a:r>
              <a:rPr lang="zh-CN" altLang="en-US" sz="2800" dirty="0">
                <a:solidFill>
                  <a:schemeClr val="tx1">
                    <a:lumMod val="50000"/>
                    <a:lumOff val="50000"/>
                  </a:schemeClr>
                </a:solidFill>
                <a:latin typeface="Times New Roman" charset="0"/>
                <a:cs typeface="Times New Roman" charset="0"/>
              </a:rPr>
              <a:t>时读到了它。现在出现了这样一种情况，</a:t>
            </a:r>
            <a:r>
              <a:rPr lang="en-US" altLang="zh-CN" sz="2800" dirty="0">
                <a:solidFill>
                  <a:schemeClr val="tx1">
                    <a:lumMod val="50000"/>
                    <a:lumOff val="50000"/>
                  </a:schemeClr>
                </a:solidFill>
                <a:latin typeface="Times New Roman" charset="0"/>
                <a:cs typeface="Times New Roman" charset="0"/>
              </a:rPr>
              <a:t>OSN1 </a:t>
            </a:r>
            <a:r>
              <a:rPr lang="zh-CN" altLang="en-US" sz="2800" dirty="0">
                <a:solidFill>
                  <a:schemeClr val="tx1">
                    <a:lumMod val="50000"/>
                    <a:lumOff val="50000"/>
                  </a:schemeClr>
                </a:solidFill>
                <a:latin typeface="Times New Roman" charset="0"/>
                <a:cs typeface="Times New Roman" charset="0"/>
              </a:rPr>
              <a:t>新切出的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包含了这两个 </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，而</a:t>
            </a:r>
            <a:r>
              <a:rPr lang="en-US" altLang="zh-CN" sz="2800" dirty="0">
                <a:solidFill>
                  <a:schemeClr val="tx1">
                    <a:lumMod val="50000"/>
                    <a:lumOff val="50000"/>
                  </a:schemeClr>
                </a:solidFill>
                <a:latin typeface="Times New Roman" charset="0"/>
                <a:cs typeface="Times New Roman" charset="0"/>
              </a:rPr>
              <a:t>OSN2</a:t>
            </a:r>
            <a:r>
              <a:rPr lang="zh-CN" altLang="en-US" sz="2800" dirty="0">
                <a:solidFill>
                  <a:schemeClr val="tx1">
                    <a:lumMod val="50000"/>
                    <a:lumOff val="50000"/>
                  </a:schemeClr>
                </a:solidFill>
                <a:latin typeface="Times New Roman" charset="0"/>
                <a:cs typeface="Times New Roman" charset="0"/>
              </a:rPr>
              <a:t>切出的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只包含第一个 </a:t>
            </a:r>
            <a:r>
              <a:rPr lang="en-US" altLang="zh-CN" sz="2800" dirty="0">
                <a:solidFill>
                  <a:schemeClr val="tx1">
                    <a:lumMod val="50000"/>
                    <a:lumOff val="50000"/>
                  </a:schemeClr>
                </a:solidFill>
                <a:latin typeface="Times New Roman" charset="0"/>
                <a:cs typeface="Times New Roman" charset="0"/>
              </a:rPr>
              <a:t>transaction</a:t>
            </a:r>
            <a:r>
              <a:rPr lang="zh-CN" altLang="en-US" sz="2800" dirty="0">
                <a:solidFill>
                  <a:schemeClr val="tx1">
                    <a:lumMod val="50000"/>
                    <a:lumOff val="50000"/>
                  </a:schemeClr>
                </a:solidFill>
                <a:latin typeface="Times New Roman" charset="0"/>
                <a:cs typeface="Times New Roman" charset="0"/>
              </a:rPr>
              <a:t>，于是它们生成了两个不同的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，区块链上出现了分歧，这是不能接受的。</a:t>
            </a:r>
            <a:endParaRPr lang="en-US"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3413781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52774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3</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4832092"/>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使用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因此，基于时间的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的切分，需要一个明确的协调信号。让我们假设每一个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在切出一个新的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时都会给分区推送一个“到切第 </a:t>
            </a:r>
            <a:r>
              <a:rPr lang="en-US" altLang="zh-CN" sz="2800" dirty="0">
                <a:solidFill>
                  <a:schemeClr val="tx1">
                    <a:lumMod val="50000"/>
                    <a:lumOff val="50000"/>
                  </a:schemeClr>
                </a:solidFill>
                <a:latin typeface="Times New Roman" charset="0"/>
                <a:cs typeface="Times New Roman" charset="0"/>
              </a:rPr>
              <a:t>X </a:t>
            </a:r>
            <a:r>
              <a:rPr lang="zh-CN" altLang="en-US" sz="2800" dirty="0">
                <a:solidFill>
                  <a:schemeClr val="tx1">
                    <a:lumMod val="50000"/>
                    <a:lumOff val="50000"/>
                  </a:schemeClr>
                </a:solidFill>
                <a:latin typeface="Times New Roman" charset="0"/>
                <a:cs typeface="Times New Roman" charset="0"/>
              </a:rPr>
              <a:t>块的时间啦！”的消息（其中 </a:t>
            </a:r>
            <a:r>
              <a:rPr lang="en-US" altLang="zh-CN" sz="2800" dirty="0">
                <a:solidFill>
                  <a:schemeClr val="tx1">
                    <a:lumMod val="50000"/>
                    <a:lumOff val="50000"/>
                  </a:schemeClr>
                </a:solidFill>
                <a:latin typeface="Times New Roman" charset="0"/>
                <a:cs typeface="Times New Roman" charset="0"/>
              </a:rPr>
              <a:t>X </a:t>
            </a:r>
            <a:r>
              <a:rPr lang="zh-CN" altLang="en-US" sz="2800" dirty="0">
                <a:solidFill>
                  <a:schemeClr val="tx1">
                    <a:lumMod val="50000"/>
                    <a:lumOff val="50000"/>
                  </a:schemeClr>
                </a:solidFill>
                <a:latin typeface="Times New Roman" charset="0"/>
                <a:cs typeface="Times New Roman" charset="0"/>
              </a:rPr>
              <a:t>是一个整数，对应在序列中的下一个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），并且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在从一个分区读到这个消息之前，它是不会切出新的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的。注意，读取到的消息（以下简称为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）并不一定是它自己发出的，如果每个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都在等待自己的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，那么会再次出现分歧。于是，每一个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在收集到了 </a:t>
            </a:r>
            <a:r>
              <a:rPr lang="en-US" altLang="zh-CN" sz="2800" dirty="0" err="1">
                <a:solidFill>
                  <a:schemeClr val="tx1">
                    <a:lumMod val="50000"/>
                    <a:lumOff val="50000"/>
                  </a:schemeClr>
                </a:solidFill>
                <a:latin typeface="Times New Roman" charset="0"/>
                <a:cs typeface="Times New Roman" charset="0"/>
              </a:rPr>
              <a:t>batchSize</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条消息或者接收到第一个 </a:t>
            </a:r>
            <a:r>
              <a:rPr lang="en-US" altLang="zh-CN" sz="2800" dirty="0">
                <a:solidFill>
                  <a:schemeClr val="tx1">
                    <a:lumMod val="50000"/>
                    <a:lumOff val="50000"/>
                  </a:schemeClr>
                </a:solidFill>
                <a:latin typeface="Times New Roman" charset="0"/>
                <a:cs typeface="Times New Roman" charset="0"/>
              </a:rPr>
              <a:t>TTC-X </a:t>
            </a:r>
            <a:r>
              <a:rPr lang="zh-CN" altLang="en-US" sz="2800" dirty="0">
                <a:solidFill>
                  <a:schemeClr val="tx1">
                    <a:lumMod val="50000"/>
                    <a:lumOff val="50000"/>
                  </a:schemeClr>
                </a:solidFill>
                <a:latin typeface="Times New Roman" charset="0"/>
                <a:cs typeface="Times New Roman" charset="0"/>
              </a:rPr>
              <a:t>消息后，都会切出一个 新的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。这意味着，后续所有的具有相同 </a:t>
            </a:r>
            <a:r>
              <a:rPr lang="en-US" altLang="zh-CN" sz="2800" dirty="0">
                <a:solidFill>
                  <a:schemeClr val="tx1">
                    <a:lumMod val="50000"/>
                    <a:lumOff val="50000"/>
                  </a:schemeClr>
                </a:solidFill>
                <a:latin typeface="Times New Roman" charset="0"/>
                <a:cs typeface="Times New Roman" charset="0"/>
              </a:rPr>
              <a:t>X </a:t>
            </a:r>
            <a:r>
              <a:rPr lang="zh-CN" altLang="en-US" sz="2800" dirty="0">
                <a:solidFill>
                  <a:schemeClr val="tx1">
                    <a:lumMod val="50000"/>
                    <a:lumOff val="50000"/>
                  </a:schemeClr>
                </a:solidFill>
                <a:latin typeface="Times New Roman" charset="0"/>
                <a:cs typeface="Times New Roman" charset="0"/>
              </a:rPr>
              <a:t>值的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都会被忽略。</a:t>
            </a:r>
            <a:endParaRPr lang="en-US"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349909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52774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3</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1815882"/>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使用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于是，每一个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在收集到了 </a:t>
            </a:r>
            <a:r>
              <a:rPr lang="en-US" altLang="zh-CN" sz="2800" dirty="0" err="1">
                <a:solidFill>
                  <a:schemeClr val="tx1">
                    <a:lumMod val="50000"/>
                    <a:lumOff val="50000"/>
                  </a:schemeClr>
                </a:solidFill>
                <a:latin typeface="Times New Roman" charset="0"/>
                <a:cs typeface="Times New Roman" charset="0"/>
              </a:rPr>
              <a:t>batchSize</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条消息或者接收到第一个 </a:t>
            </a:r>
            <a:r>
              <a:rPr lang="en-US" altLang="zh-CN" sz="2800" dirty="0">
                <a:solidFill>
                  <a:schemeClr val="tx1">
                    <a:lumMod val="50000"/>
                    <a:lumOff val="50000"/>
                  </a:schemeClr>
                </a:solidFill>
                <a:latin typeface="Times New Roman" charset="0"/>
                <a:cs typeface="Times New Roman" charset="0"/>
              </a:rPr>
              <a:t>TTC-X </a:t>
            </a:r>
            <a:r>
              <a:rPr lang="zh-CN" altLang="en-US" sz="2800" dirty="0">
                <a:solidFill>
                  <a:schemeClr val="tx1">
                    <a:lumMod val="50000"/>
                    <a:lumOff val="50000"/>
                  </a:schemeClr>
                </a:solidFill>
                <a:latin typeface="Times New Roman" charset="0"/>
                <a:cs typeface="Times New Roman" charset="0"/>
              </a:rPr>
              <a:t>消息后，都会切出一个 新的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。这意味着，后续所有的具有相同 </a:t>
            </a:r>
            <a:r>
              <a:rPr lang="en-US" altLang="zh-CN" sz="2800" dirty="0">
                <a:solidFill>
                  <a:schemeClr val="tx1">
                    <a:lumMod val="50000"/>
                    <a:lumOff val="50000"/>
                  </a:schemeClr>
                </a:solidFill>
                <a:latin typeface="Times New Roman" charset="0"/>
                <a:cs typeface="Times New Roman" charset="0"/>
              </a:rPr>
              <a:t>X </a:t>
            </a:r>
            <a:r>
              <a:rPr lang="zh-CN" altLang="en-US" sz="2800" dirty="0">
                <a:solidFill>
                  <a:schemeClr val="tx1">
                    <a:lumMod val="50000"/>
                    <a:lumOff val="50000"/>
                  </a:schemeClr>
                </a:solidFill>
                <a:latin typeface="Times New Roman" charset="0"/>
                <a:cs typeface="Times New Roman" charset="0"/>
              </a:rPr>
              <a:t>值的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都会被忽略。</a:t>
            </a:r>
            <a:endParaRPr lang="en-US" sz="2800" dirty="0">
              <a:solidFill>
                <a:schemeClr val="tx1">
                  <a:lumMod val="50000"/>
                  <a:lumOff val="50000"/>
                </a:schemeClr>
              </a:solidFill>
              <a:latin typeface="Times New Roman" charset="0"/>
              <a:cs typeface="Times New Roman" charset="0"/>
            </a:endParaRPr>
          </a:p>
        </p:txBody>
      </p:sp>
      <p:pic>
        <p:nvPicPr>
          <p:cNvPr id="13314" name="Picture 2" descr="http://upload-images.jianshu.io/upload_images/7147675-d900ec32d88c3465.png?imageMogr2/auto-orient/strip%7CimageView2/2/w/1240">
            <a:extLst>
              <a:ext uri="{FF2B5EF4-FFF2-40B4-BE49-F238E27FC236}">
                <a16:creationId xmlns:a16="http://schemas.microsoft.com/office/drawing/2014/main" id="{8C4D19B6-9EC1-4E31-B838-F43D843F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11" y="3074052"/>
            <a:ext cx="83439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4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29851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问题 </a:t>
            </a:r>
            <a:r>
              <a:rPr lang="en-US" altLang="zh-CN" sz="3200" b="1" dirty="0">
                <a:solidFill>
                  <a:srgbClr val="358FCB"/>
                </a:solidFill>
                <a:latin typeface="Elephant" panose="02020904090505020303" pitchFamily="18" charset="0"/>
                <a:ea typeface="Georgia" charset="0"/>
                <a:cs typeface="Georgia" charset="0"/>
              </a:rPr>
              <a:t>4</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2246769"/>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调用 </a:t>
            </a:r>
            <a:r>
              <a:rPr lang="en-US" altLang="zh-CN" sz="2800" dirty="0">
                <a:solidFill>
                  <a:schemeClr val="tx1">
                    <a:lumMod val="50000"/>
                    <a:lumOff val="50000"/>
                  </a:schemeClr>
                </a:solidFill>
                <a:latin typeface="Times New Roman" charset="0"/>
                <a:cs typeface="Times New Roman" charset="0"/>
              </a:rPr>
              <a:t>Deliver </a:t>
            </a:r>
            <a:r>
              <a:rPr lang="zh-CN" altLang="en-US" sz="2800" dirty="0">
                <a:solidFill>
                  <a:schemeClr val="tx1">
                    <a:lumMod val="50000"/>
                    <a:lumOff val="50000"/>
                  </a:schemeClr>
                </a:solidFill>
                <a:latin typeface="Times New Roman" charset="0"/>
                <a:cs typeface="Times New Roman" charset="0"/>
              </a:rPr>
              <a:t>的问题：</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和把每个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放入独立的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情况不同的是，现在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的</a:t>
            </a:r>
            <a:r>
              <a:rPr lang="zh-CN" altLang="en-US" sz="2800" b="1" dirty="0">
                <a:solidFill>
                  <a:schemeClr val="tx1">
                    <a:lumMod val="50000"/>
                    <a:lumOff val="50000"/>
                  </a:schemeClr>
                </a:solidFill>
                <a:latin typeface="Times New Roman" charset="0"/>
                <a:cs typeface="Times New Roman" charset="0"/>
              </a:rPr>
              <a:t>编号</a:t>
            </a:r>
            <a:r>
              <a:rPr lang="zh-CN" altLang="en-US" sz="2800" dirty="0">
                <a:solidFill>
                  <a:schemeClr val="tx1">
                    <a:lumMod val="50000"/>
                    <a:lumOff val="50000"/>
                  </a:schemeClr>
                </a:solidFill>
                <a:latin typeface="Times New Roman" charset="0"/>
                <a:cs typeface="Times New Roman" charset="0"/>
              </a:rPr>
              <a:t>不会转换为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的该分区的</a:t>
            </a:r>
            <a:r>
              <a:rPr lang="zh-CN" altLang="en-US" sz="2800" b="1" dirty="0">
                <a:solidFill>
                  <a:schemeClr val="tx1">
                    <a:lumMod val="50000"/>
                    <a:lumOff val="50000"/>
                  </a:schemeClr>
                </a:solidFill>
                <a:latin typeface="Times New Roman" charset="0"/>
                <a:cs typeface="Times New Roman" charset="0"/>
              </a:rPr>
              <a:t>偏移值</a:t>
            </a:r>
            <a:r>
              <a:rPr lang="zh-CN" altLang="en-US" sz="2800" dirty="0">
                <a:solidFill>
                  <a:schemeClr val="tx1">
                    <a:lumMod val="50000"/>
                    <a:lumOff val="50000"/>
                  </a:schemeClr>
                </a:solidFill>
                <a:latin typeface="Times New Roman" charset="0"/>
                <a:cs typeface="Times New Roman" charset="0"/>
              </a:rPr>
              <a:t>。因此，如果排序服务接收到一个 </a:t>
            </a:r>
            <a:r>
              <a:rPr lang="en-US" altLang="zh-CN" sz="2800" dirty="0">
                <a:solidFill>
                  <a:schemeClr val="tx1">
                    <a:lumMod val="50000"/>
                    <a:lumOff val="50000"/>
                  </a:schemeClr>
                </a:solidFill>
                <a:latin typeface="Times New Roman" charset="0"/>
                <a:cs typeface="Times New Roman" charset="0"/>
              </a:rPr>
              <a:t>Deliver </a:t>
            </a:r>
            <a:r>
              <a:rPr lang="zh-CN" altLang="en-US" sz="2800" dirty="0">
                <a:solidFill>
                  <a:schemeClr val="tx1">
                    <a:lumMod val="50000"/>
                    <a:lumOff val="50000"/>
                  </a:schemeClr>
                </a:solidFill>
                <a:latin typeface="Times New Roman" charset="0"/>
                <a:cs typeface="Times New Roman" charset="0"/>
              </a:rPr>
              <a:t>请求，比如说从 </a:t>
            </a:r>
            <a:r>
              <a:rPr lang="en-US" altLang="zh-CN" sz="2800" dirty="0">
                <a:solidFill>
                  <a:schemeClr val="tx1">
                    <a:lumMod val="50000"/>
                    <a:lumOff val="50000"/>
                  </a:schemeClr>
                </a:solidFill>
                <a:latin typeface="Times New Roman" charset="0"/>
                <a:cs typeface="Times New Roman" charset="0"/>
              </a:rPr>
              <a:t>block 5 </a:t>
            </a:r>
            <a:r>
              <a:rPr lang="zh-CN" altLang="en-US" sz="2800" dirty="0">
                <a:solidFill>
                  <a:schemeClr val="tx1">
                    <a:lumMod val="50000"/>
                    <a:lumOff val="50000"/>
                  </a:schemeClr>
                </a:solidFill>
                <a:latin typeface="Times New Roman" charset="0"/>
                <a:cs typeface="Times New Roman" charset="0"/>
              </a:rPr>
              <a:t>开始返回块，那么它根本就不知道 </a:t>
            </a:r>
            <a:r>
              <a:rPr lang="en-US" altLang="zh-CN" sz="2800" dirty="0">
                <a:solidFill>
                  <a:schemeClr val="tx1">
                    <a:lumMod val="50000"/>
                    <a:lumOff val="50000"/>
                  </a:schemeClr>
                </a:solidFill>
                <a:latin typeface="Times New Roman" charset="0"/>
                <a:cs typeface="Times New Roman" charset="0"/>
              </a:rPr>
              <a:t>consumer </a:t>
            </a:r>
            <a:r>
              <a:rPr lang="zh-CN" altLang="en-US" sz="2800" dirty="0">
                <a:solidFill>
                  <a:schemeClr val="tx1">
                    <a:lumMod val="50000"/>
                    <a:lumOff val="50000"/>
                  </a:schemeClr>
                </a:solidFill>
                <a:latin typeface="Times New Roman" charset="0"/>
                <a:cs typeface="Times New Roman" charset="0"/>
              </a:rPr>
              <a:t>应该去找哪个偏移值。</a:t>
            </a:r>
            <a:endParaRPr lang="en-US" sz="2800" dirty="0">
              <a:solidFill>
                <a:schemeClr val="tx1">
                  <a:lumMod val="50000"/>
                  <a:lumOff val="50000"/>
                </a:schemeClr>
              </a:solidFill>
              <a:latin typeface="Times New Roman" charset="0"/>
              <a:cs typeface="Times New Roman" charset="0"/>
            </a:endParaRPr>
          </a:p>
        </p:txBody>
      </p:sp>
      <p:sp>
        <p:nvSpPr>
          <p:cNvPr id="3" name="矩形: 圆角 2">
            <a:extLst>
              <a:ext uri="{FF2B5EF4-FFF2-40B4-BE49-F238E27FC236}">
                <a16:creationId xmlns:a16="http://schemas.microsoft.com/office/drawing/2014/main" id="{98955CED-DACD-4CF3-9072-5409AD1C9045}"/>
              </a:ext>
            </a:extLst>
          </p:cNvPr>
          <p:cNvSpPr/>
          <p:nvPr/>
        </p:nvSpPr>
        <p:spPr>
          <a:xfrm>
            <a:off x="1761423" y="4052236"/>
            <a:ext cx="1222409" cy="7892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 1</a:t>
            </a:r>
            <a:endParaRPr lang="en-US" dirty="0"/>
          </a:p>
        </p:txBody>
      </p:sp>
      <p:cxnSp>
        <p:nvCxnSpPr>
          <p:cNvPr id="6" name="连接符: 曲线 5">
            <a:extLst>
              <a:ext uri="{FF2B5EF4-FFF2-40B4-BE49-F238E27FC236}">
                <a16:creationId xmlns:a16="http://schemas.microsoft.com/office/drawing/2014/main" id="{8F064133-7E75-42BA-89B3-85285EBFD24D}"/>
              </a:ext>
            </a:extLst>
          </p:cNvPr>
          <p:cNvCxnSpPr>
            <a:stCxn id="3" idx="3"/>
          </p:cNvCxnSpPr>
          <p:nvPr/>
        </p:nvCxnSpPr>
        <p:spPr>
          <a:xfrm>
            <a:off x="2983832" y="4446872"/>
            <a:ext cx="1554480" cy="127053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椭圆 6">
            <a:extLst>
              <a:ext uri="{FF2B5EF4-FFF2-40B4-BE49-F238E27FC236}">
                <a16:creationId xmlns:a16="http://schemas.microsoft.com/office/drawing/2014/main" id="{3EEB7A7F-D9B7-4C26-B035-BFBDAC028550}"/>
              </a:ext>
            </a:extLst>
          </p:cNvPr>
          <p:cNvSpPr/>
          <p:nvPr/>
        </p:nvSpPr>
        <p:spPr>
          <a:xfrm>
            <a:off x="4538312" y="5101389"/>
            <a:ext cx="1270535" cy="1232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OSN 1</a:t>
            </a:r>
          </a:p>
        </p:txBody>
      </p:sp>
      <p:sp>
        <p:nvSpPr>
          <p:cNvPr id="8" name="对话气泡: 圆角矩形 7">
            <a:extLst>
              <a:ext uri="{FF2B5EF4-FFF2-40B4-BE49-F238E27FC236}">
                <a16:creationId xmlns:a16="http://schemas.microsoft.com/office/drawing/2014/main" id="{ABFD700D-2B48-478C-B16C-FBC36FDA26CB}"/>
              </a:ext>
            </a:extLst>
          </p:cNvPr>
          <p:cNvSpPr/>
          <p:nvPr/>
        </p:nvSpPr>
        <p:spPr>
          <a:xfrm>
            <a:off x="3330341" y="3792352"/>
            <a:ext cx="1549667" cy="741146"/>
          </a:xfrm>
          <a:prstGeom prst="wedgeRoundRectCallout">
            <a:avLst>
              <a:gd name="adj1" fmla="val -21547"/>
              <a:gd name="adj2" fmla="val 988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eliver RPC</a:t>
            </a:r>
            <a:endParaRPr lang="en-US" dirty="0"/>
          </a:p>
        </p:txBody>
      </p:sp>
      <p:sp>
        <p:nvSpPr>
          <p:cNvPr id="9" name="矩形 8">
            <a:extLst>
              <a:ext uri="{FF2B5EF4-FFF2-40B4-BE49-F238E27FC236}">
                <a16:creationId xmlns:a16="http://schemas.microsoft.com/office/drawing/2014/main" id="{B4EE71A2-A1DB-4E00-ACD8-13031EFB4C97}"/>
              </a:ext>
            </a:extLst>
          </p:cNvPr>
          <p:cNvSpPr/>
          <p:nvPr/>
        </p:nvSpPr>
        <p:spPr>
          <a:xfrm>
            <a:off x="6795436" y="3792352"/>
            <a:ext cx="4831882" cy="254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99FF"/>
                </a:solidFill>
              </a:rPr>
              <a:t>Kafka Cluster</a:t>
            </a:r>
          </a:p>
        </p:txBody>
      </p:sp>
      <p:cxnSp>
        <p:nvCxnSpPr>
          <p:cNvPr id="11" name="连接符: 曲线 10">
            <a:extLst>
              <a:ext uri="{FF2B5EF4-FFF2-40B4-BE49-F238E27FC236}">
                <a16:creationId xmlns:a16="http://schemas.microsoft.com/office/drawing/2014/main" id="{C5A9D951-3257-425B-B40C-72FC1AF4B172}"/>
              </a:ext>
            </a:extLst>
          </p:cNvPr>
          <p:cNvCxnSpPr>
            <a:stCxn id="7" idx="6"/>
            <a:endCxn id="9" idx="1"/>
          </p:cNvCxnSpPr>
          <p:nvPr/>
        </p:nvCxnSpPr>
        <p:spPr>
          <a:xfrm flipV="1">
            <a:off x="5808847" y="5062887"/>
            <a:ext cx="986589" cy="6545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对话气泡: 圆角矩形 11">
            <a:extLst>
              <a:ext uri="{FF2B5EF4-FFF2-40B4-BE49-F238E27FC236}">
                <a16:creationId xmlns:a16="http://schemas.microsoft.com/office/drawing/2014/main" id="{E6BE9B23-A9F3-4663-A366-1BCC18226DE1}"/>
              </a:ext>
            </a:extLst>
          </p:cNvPr>
          <p:cNvSpPr/>
          <p:nvPr/>
        </p:nvSpPr>
        <p:spPr>
          <a:xfrm>
            <a:off x="5760721" y="4129236"/>
            <a:ext cx="1544854" cy="837400"/>
          </a:xfrm>
          <a:prstGeom prst="wedgeRoundRectCallout">
            <a:avLst>
              <a:gd name="adj1" fmla="val -20248"/>
              <a:gd name="adj2" fmla="val 122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Offset = ???</a:t>
            </a:r>
          </a:p>
        </p:txBody>
      </p:sp>
    </p:spTree>
    <p:extLst>
      <p:ext uri="{BB962C8B-B14F-4D97-AF65-F5344CB8AC3E}">
        <p14:creationId xmlns:p14="http://schemas.microsoft.com/office/powerpoint/2010/main" val="146160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1316386"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排序</a:t>
            </a:r>
            <a:endParaRPr lang="id-ID" sz="4400" b="1" dirty="0">
              <a:solidFill>
                <a:srgbClr val="358FCB"/>
              </a:solidFill>
              <a:latin typeface="Georgia" charset="0"/>
              <a:ea typeface="Georgia" charset="0"/>
              <a:cs typeface="Georgia" charset="0"/>
            </a:endParaRPr>
          </a:p>
        </p:txBody>
      </p:sp>
      <p:sp>
        <p:nvSpPr>
          <p:cNvPr id="4" name="TextBox 12"/>
          <p:cNvSpPr txBox="1"/>
          <p:nvPr/>
        </p:nvSpPr>
        <p:spPr>
          <a:xfrm>
            <a:off x="1711468" y="1749422"/>
            <a:ext cx="3968200" cy="2308324"/>
          </a:xfrm>
          <a:prstGeom prst="rect">
            <a:avLst/>
          </a:prstGeom>
          <a:noFill/>
        </p:spPr>
        <p:txBody>
          <a:bodyPr wrap="square" rtlCol="0">
            <a:spAutoFit/>
          </a:bodyPr>
          <a:lstStyle/>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ea typeface="Times New Roman" charset="0"/>
                <a:cs typeface="Times New Roman" charset="0"/>
              </a:rPr>
              <a:t> </a:t>
            </a:r>
            <a:r>
              <a:rPr lang="zh-CN" altLang="en-US" sz="3200" b="1" dirty="0">
                <a:solidFill>
                  <a:schemeClr val="bg1">
                    <a:lumMod val="50000"/>
                  </a:schemeClr>
                </a:solidFill>
                <a:latin typeface="Times New Roman" charset="0"/>
                <a:ea typeface="Times New Roman" charset="0"/>
                <a:cs typeface="Times New Roman" charset="0"/>
              </a:rPr>
              <a:t>排序服务</a:t>
            </a:r>
            <a:endParaRPr lang="en-US" altLang="zh-CN" sz="3200" b="1" dirty="0">
              <a:solidFill>
                <a:schemeClr val="bg1">
                  <a:lumMod val="50000"/>
                </a:schemeClr>
              </a:solidFill>
              <a:latin typeface="宋体" panose="02010600030101010101" pitchFamily="2" charset="-122"/>
              <a:ea typeface="宋体" panose="02010600030101010101" pitchFamily="2" charset="-122"/>
              <a:cs typeface="Times New Roman" charset="0"/>
            </a:endParaRPr>
          </a:p>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ea typeface="Times New Roman" charset="0"/>
                <a:cs typeface="Times New Roman" charset="0"/>
              </a:rPr>
              <a:t> </a:t>
            </a:r>
            <a:r>
              <a:rPr lang="zh-CN" altLang="en-US" sz="3200" b="1" dirty="0">
                <a:solidFill>
                  <a:schemeClr val="tx1">
                    <a:lumMod val="50000"/>
                    <a:lumOff val="50000"/>
                  </a:schemeClr>
                </a:solidFill>
                <a:latin typeface="Times New Roman" charset="0"/>
                <a:ea typeface="Times New Roman" charset="0"/>
                <a:cs typeface="Times New Roman" charset="0"/>
              </a:rPr>
              <a:t>排序之 </a:t>
            </a:r>
            <a:r>
              <a:rPr lang="en-US" altLang="zh-CN" sz="3200" b="1" dirty="0">
                <a:solidFill>
                  <a:schemeClr val="tx1">
                    <a:lumMod val="50000"/>
                    <a:lumOff val="50000"/>
                  </a:schemeClr>
                </a:solidFill>
                <a:latin typeface="Times New Roman" charset="0"/>
                <a:ea typeface="Times New Roman" charset="0"/>
                <a:cs typeface="Times New Roman" charset="0"/>
              </a:rPr>
              <a:t>Solo</a:t>
            </a:r>
          </a:p>
          <a:p>
            <a:pPr marL="685789" lvl="1" indent="-228589">
              <a:lnSpc>
                <a:spcPct val="150000"/>
              </a:lnSpc>
              <a:buClr>
                <a:srgbClr val="4E9F8E"/>
              </a:buClr>
              <a:buFont typeface="Wingdings" panose="05000000000000000000" pitchFamily="2" charset="2"/>
              <a:buChar char="v"/>
            </a:pPr>
            <a:r>
              <a:rPr lang="en-US" altLang="zh-CN" sz="3200" b="1" dirty="0">
                <a:solidFill>
                  <a:schemeClr val="tx1">
                    <a:lumMod val="50000"/>
                    <a:lumOff val="50000"/>
                  </a:schemeClr>
                </a:solidFill>
                <a:latin typeface="Times New Roman" charset="0"/>
                <a:ea typeface="Times New Roman" charset="0"/>
                <a:cs typeface="Times New Roman" charset="0"/>
              </a:rPr>
              <a:t> </a:t>
            </a:r>
            <a:r>
              <a:rPr lang="zh-CN" altLang="en-US" sz="3200" b="1" dirty="0">
                <a:solidFill>
                  <a:schemeClr val="tx1">
                    <a:lumMod val="50000"/>
                    <a:lumOff val="50000"/>
                  </a:schemeClr>
                </a:solidFill>
                <a:latin typeface="Times New Roman" charset="0"/>
                <a:ea typeface="Times New Roman" charset="0"/>
                <a:cs typeface="Times New Roman" charset="0"/>
              </a:rPr>
              <a:t>排序之 </a:t>
            </a:r>
            <a:r>
              <a:rPr lang="en-US" altLang="zh-CN" sz="3200" b="1" dirty="0">
                <a:solidFill>
                  <a:schemeClr val="tx1">
                    <a:lumMod val="50000"/>
                    <a:lumOff val="50000"/>
                  </a:schemeClr>
                </a:solidFill>
                <a:latin typeface="Times New Roman" charset="0"/>
                <a:ea typeface="Times New Roman" charset="0"/>
                <a:cs typeface="Times New Roman" charset="0"/>
              </a:rPr>
              <a:t>Kafka</a:t>
            </a:r>
          </a:p>
        </p:txBody>
      </p:sp>
    </p:spTree>
    <p:extLst>
      <p:ext uri="{BB962C8B-B14F-4D97-AF65-F5344CB8AC3E}">
        <p14:creationId xmlns:p14="http://schemas.microsoft.com/office/powerpoint/2010/main" val="1449074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6534161"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a:t>
            </a:r>
            <a:r>
              <a:rPr lang="zh-CN" altLang="en-US" sz="3200" b="1" dirty="0">
                <a:solidFill>
                  <a:srgbClr val="358FCB"/>
                </a:solidFill>
                <a:latin typeface="Georgia" charset="0"/>
                <a:ea typeface="Georgia" charset="0"/>
                <a:cs typeface="Georgia" charset="0"/>
              </a:rPr>
              <a:t>方案 </a:t>
            </a:r>
            <a:r>
              <a:rPr lang="en-US" altLang="zh-CN" sz="3200" b="1" dirty="0">
                <a:solidFill>
                  <a:srgbClr val="358FCB"/>
                </a:solidFill>
                <a:latin typeface="Elephant" panose="02020904090505020303" pitchFamily="18" charset="0"/>
                <a:ea typeface="Georgia" charset="0"/>
                <a:cs typeface="Georgia" charset="0"/>
              </a:rPr>
              <a:t>4a</a:t>
            </a:r>
            <a:endParaRPr lang="zh-CN" altLang="en-US" sz="3200" b="1" dirty="0">
              <a:solidFill>
                <a:srgbClr val="358FCB"/>
              </a:solidFill>
              <a:latin typeface="Elephant" panose="02020904090505020303" pitchFamily="18" charset="0"/>
              <a:ea typeface="Georgia" charset="0"/>
              <a:cs typeface="Georgia" charset="0"/>
            </a:endParaRPr>
          </a:p>
        </p:txBody>
      </p:sp>
      <p:sp>
        <p:nvSpPr>
          <p:cNvPr id="2" name="文本框 1">
            <a:extLst>
              <a:ext uri="{FF2B5EF4-FFF2-40B4-BE49-F238E27FC236}">
                <a16:creationId xmlns:a16="http://schemas.microsoft.com/office/drawing/2014/main" id="{805E9B9A-F3AA-40F6-8C60-E9CBC9B2FA07}"/>
              </a:ext>
            </a:extLst>
          </p:cNvPr>
          <p:cNvSpPr txBox="1"/>
          <p:nvPr/>
        </p:nvSpPr>
        <p:spPr>
          <a:xfrm>
            <a:off x="575108" y="1084914"/>
            <a:ext cx="10715325" cy="5693866"/>
          </a:xfrm>
          <a:prstGeom prst="rect">
            <a:avLst/>
          </a:prstGeom>
          <a:noFill/>
        </p:spPr>
        <p:txBody>
          <a:bodyPr wrap="square" rtlCol="0">
            <a:spAutoFit/>
          </a:bodyPr>
          <a:lstStyle/>
          <a:p>
            <a:r>
              <a:rPr lang="en-US" altLang="zh-CN" sz="2800" dirty="0">
                <a:solidFill>
                  <a:schemeClr val="tx1">
                    <a:lumMod val="50000"/>
                    <a:lumOff val="50000"/>
                  </a:schemeClr>
                </a:solidFill>
                <a:latin typeface="Times New Roman" charset="0"/>
                <a:cs typeface="Times New Roman" charset="0"/>
              </a:rPr>
              <a:t>Deliver </a:t>
            </a:r>
            <a:r>
              <a:rPr lang="zh-CN" altLang="en-US" sz="2800" dirty="0">
                <a:solidFill>
                  <a:schemeClr val="tx1">
                    <a:lumMod val="50000"/>
                    <a:lumOff val="50000"/>
                  </a:schemeClr>
                </a:solidFill>
                <a:latin typeface="Times New Roman" charset="0"/>
                <a:cs typeface="Times New Roman" charset="0"/>
              </a:rPr>
              <a:t>传送</a:t>
            </a:r>
            <a:r>
              <a:rPr lang="en-US" altLang="zh-CN" sz="2800" dirty="0">
                <a:solidFill>
                  <a:schemeClr val="tx1">
                    <a:lumMod val="50000"/>
                    <a:lumOff val="50000"/>
                  </a:schemeClr>
                </a:solidFill>
                <a:latin typeface="Times New Roman" charset="0"/>
                <a:cs typeface="Times New Roman" charset="0"/>
              </a:rPr>
              <a:t>offset</a:t>
            </a:r>
            <a:r>
              <a:rPr lang="zh-CN" altLang="en-US" sz="2800" dirty="0">
                <a:solidFill>
                  <a:schemeClr val="tx1">
                    <a:lumMod val="50000"/>
                    <a:lumOff val="50000"/>
                  </a:schemeClr>
                </a:solidFill>
                <a:latin typeface="Times New Roman" charset="0"/>
                <a:cs typeface="Times New Roman" charset="0"/>
              </a:rPr>
              <a:t>：</a:t>
            </a:r>
            <a:endParaRPr lang="en-US" altLang="zh-CN" sz="2800" dirty="0">
              <a:solidFill>
                <a:schemeClr val="tx1">
                  <a:lumMod val="50000"/>
                  <a:lumOff val="50000"/>
                </a:schemeClr>
              </a:solidFill>
              <a:latin typeface="Times New Roman" charset="0"/>
              <a:cs typeface="Times New Roman" charset="0"/>
            </a:endParaRPr>
          </a:p>
          <a:p>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也许我们可以使用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消息类型中 </a:t>
            </a:r>
            <a:r>
              <a:rPr lang="en-US" altLang="zh-CN" sz="2800" dirty="0">
                <a:solidFill>
                  <a:schemeClr val="tx1">
                    <a:lumMod val="50000"/>
                    <a:lumOff val="50000"/>
                  </a:schemeClr>
                </a:solidFill>
                <a:latin typeface="Times New Roman" charset="0"/>
                <a:cs typeface="Times New Roman" charset="0"/>
              </a:rPr>
              <a:t>Metadata </a:t>
            </a:r>
            <a:r>
              <a:rPr lang="zh-CN" altLang="en-US" sz="2800" dirty="0">
                <a:solidFill>
                  <a:schemeClr val="tx1">
                    <a:lumMod val="50000"/>
                    <a:lumOff val="50000"/>
                  </a:schemeClr>
                </a:solidFill>
                <a:latin typeface="Times New Roman" charset="0"/>
                <a:cs typeface="Times New Roman" charset="0"/>
              </a:rPr>
              <a:t>域，并且可以让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记下该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所携带的（交易的）偏移值范围（比如，</a:t>
            </a:r>
            <a:r>
              <a:rPr lang="en-US" altLang="zh-CN" sz="2800" dirty="0">
                <a:solidFill>
                  <a:schemeClr val="tx1">
                    <a:lumMod val="50000"/>
                    <a:lumOff val="50000"/>
                  </a:schemeClr>
                </a:solidFill>
                <a:latin typeface="Times New Roman" charset="0"/>
                <a:cs typeface="Times New Roman" charset="0"/>
              </a:rPr>
              <a:t>Block 4</a:t>
            </a:r>
            <a:r>
              <a:rPr lang="zh-CN" altLang="en-US" sz="2800" dirty="0">
                <a:solidFill>
                  <a:schemeClr val="tx1">
                    <a:lumMod val="50000"/>
                    <a:lumOff val="50000"/>
                  </a:schemeClr>
                </a:solidFill>
                <a:latin typeface="Times New Roman" charset="0"/>
                <a:cs typeface="Times New Roman" charset="0"/>
              </a:rPr>
              <a:t>的 </a:t>
            </a:r>
            <a:r>
              <a:rPr lang="en-US" altLang="zh-CN" sz="2800" dirty="0">
                <a:solidFill>
                  <a:schemeClr val="tx1">
                    <a:lumMod val="50000"/>
                    <a:lumOff val="50000"/>
                  </a:schemeClr>
                </a:solidFill>
                <a:latin typeface="Times New Roman" charset="0"/>
                <a:cs typeface="Times New Roman" charset="0"/>
              </a:rPr>
              <a:t>Metadata </a:t>
            </a:r>
            <a:r>
              <a:rPr lang="zh-CN" altLang="en-US" sz="2800" dirty="0">
                <a:solidFill>
                  <a:schemeClr val="tx1">
                    <a:lumMod val="50000"/>
                    <a:lumOff val="50000"/>
                  </a:schemeClr>
                </a:solidFill>
                <a:latin typeface="Times New Roman" charset="0"/>
                <a:cs typeface="Times New Roman" charset="0"/>
              </a:rPr>
              <a:t>包含内容：“</a:t>
            </a:r>
            <a:r>
              <a:rPr lang="en-US" altLang="zh-CN" sz="2800" dirty="0">
                <a:solidFill>
                  <a:schemeClr val="tx1">
                    <a:lumMod val="50000"/>
                    <a:lumOff val="50000"/>
                  </a:schemeClr>
                </a:solidFill>
                <a:latin typeface="Times New Roman" charset="0"/>
                <a:cs typeface="Times New Roman" charset="0"/>
              </a:rPr>
              <a:t>offset: 63-64”</a:t>
            </a:r>
            <a:r>
              <a:rPr lang="zh-CN" altLang="en-US" sz="2800" dirty="0">
                <a:solidFill>
                  <a:schemeClr val="tx1">
                    <a:lumMod val="50000"/>
                    <a:lumOff val="50000"/>
                  </a:schemeClr>
                </a:solidFill>
                <a:latin typeface="Times New Roman" charset="0"/>
                <a:cs typeface="Times New Roman" charset="0"/>
              </a:rPr>
              <a:t>）。那么如果访问 </a:t>
            </a:r>
            <a:r>
              <a:rPr lang="en-US" altLang="zh-CN" sz="2800" dirty="0">
                <a:solidFill>
                  <a:schemeClr val="tx1">
                    <a:lumMod val="50000"/>
                    <a:lumOff val="50000"/>
                  </a:schemeClr>
                </a:solidFill>
                <a:latin typeface="Times New Roman" charset="0"/>
                <a:cs typeface="Times New Roman" charset="0"/>
              </a:rPr>
              <a:t>block 4 </a:t>
            </a:r>
            <a:r>
              <a:rPr lang="zh-CN" altLang="en-US" sz="2800" dirty="0">
                <a:solidFill>
                  <a:schemeClr val="tx1">
                    <a:lumMod val="50000"/>
                    <a:lumOff val="50000"/>
                  </a:schemeClr>
                </a:solidFill>
                <a:latin typeface="Times New Roman" charset="0"/>
                <a:cs typeface="Times New Roman" charset="0"/>
              </a:rPr>
              <a:t>的客户端想要从 </a:t>
            </a:r>
            <a:r>
              <a:rPr lang="en-US" altLang="zh-CN" sz="2800" dirty="0">
                <a:solidFill>
                  <a:schemeClr val="tx1">
                    <a:lumMod val="50000"/>
                    <a:lumOff val="50000"/>
                  </a:schemeClr>
                </a:solidFill>
                <a:latin typeface="Times New Roman" charset="0"/>
                <a:cs typeface="Times New Roman" charset="0"/>
              </a:rPr>
              <a:t>block 5 </a:t>
            </a:r>
            <a:r>
              <a:rPr lang="zh-CN" altLang="en-US" sz="2800" dirty="0">
                <a:solidFill>
                  <a:schemeClr val="tx1">
                    <a:lumMod val="50000"/>
                    <a:lumOff val="50000"/>
                  </a:schemeClr>
                </a:solidFill>
                <a:latin typeface="Times New Roman" charset="0"/>
                <a:cs typeface="Times New Roman" charset="0"/>
              </a:rPr>
              <a:t>开始获取流，则它将通过将起始号设置为</a:t>
            </a:r>
            <a:r>
              <a:rPr lang="en-US" altLang="zh-CN" sz="2800" dirty="0">
                <a:solidFill>
                  <a:schemeClr val="tx1">
                    <a:lumMod val="50000"/>
                    <a:lumOff val="50000"/>
                  </a:schemeClr>
                </a:solidFill>
                <a:latin typeface="Times New Roman" charset="0"/>
                <a:cs typeface="Times New Roman" charset="0"/>
              </a:rPr>
              <a:t>65</a:t>
            </a:r>
            <a:r>
              <a:rPr lang="zh-CN" altLang="en-US" sz="2800" dirty="0">
                <a:solidFill>
                  <a:schemeClr val="tx1">
                    <a:lumMod val="50000"/>
                    <a:lumOff val="50000"/>
                  </a:schemeClr>
                </a:solidFill>
                <a:latin typeface="Times New Roman" charset="0"/>
                <a:cs typeface="Times New Roman" charset="0"/>
              </a:rPr>
              <a:t>来发出一个 </a:t>
            </a:r>
            <a:r>
              <a:rPr lang="en-US" altLang="zh-CN" sz="2800" dirty="0">
                <a:solidFill>
                  <a:schemeClr val="tx1">
                    <a:lumMod val="50000"/>
                    <a:lumOff val="50000"/>
                  </a:schemeClr>
                </a:solidFill>
                <a:latin typeface="Times New Roman" charset="0"/>
                <a:cs typeface="Times New Roman" charset="0"/>
              </a:rPr>
              <a:t>Deliver RPC</a:t>
            </a:r>
            <a:r>
              <a:rPr lang="zh-CN" altLang="en-US" sz="2800" dirty="0">
                <a:solidFill>
                  <a:schemeClr val="tx1">
                    <a:lumMod val="50000"/>
                    <a:lumOff val="50000"/>
                  </a:schemeClr>
                </a:solidFill>
                <a:latin typeface="Times New Roman" charset="0"/>
                <a:cs typeface="Times New Roman" charset="0"/>
              </a:rPr>
              <a:t>，并且 </a:t>
            </a:r>
            <a:r>
              <a:rPr lang="en-US" altLang="zh-CN" sz="2800" dirty="0">
                <a:solidFill>
                  <a:schemeClr val="tx1">
                    <a:lumMod val="50000"/>
                    <a:lumOff val="50000"/>
                  </a:schemeClr>
                </a:solidFill>
                <a:latin typeface="Times New Roman" charset="0"/>
                <a:cs typeface="Times New Roman" charset="0"/>
              </a:rPr>
              <a:t>OSN </a:t>
            </a:r>
            <a:r>
              <a:rPr lang="zh-CN" altLang="en-US" sz="2800" dirty="0">
                <a:solidFill>
                  <a:schemeClr val="tx1">
                    <a:lumMod val="50000"/>
                    <a:lumOff val="50000"/>
                  </a:schemeClr>
                </a:solidFill>
                <a:latin typeface="Times New Roman" charset="0"/>
                <a:cs typeface="Times New Roman" charset="0"/>
              </a:rPr>
              <a:t>可以从偏移值</a:t>
            </a:r>
            <a:r>
              <a:rPr lang="en-US" altLang="zh-CN" sz="2800" dirty="0">
                <a:solidFill>
                  <a:schemeClr val="tx1">
                    <a:lumMod val="50000"/>
                    <a:lumOff val="50000"/>
                  </a:schemeClr>
                </a:solidFill>
                <a:latin typeface="Times New Roman" charset="0"/>
                <a:cs typeface="Times New Roman" charset="0"/>
              </a:rPr>
              <a:t>65</a:t>
            </a:r>
            <a:r>
              <a:rPr lang="zh-CN" altLang="en-US" sz="2800" dirty="0">
                <a:solidFill>
                  <a:schemeClr val="tx1">
                    <a:lumMod val="50000"/>
                    <a:lumOff val="50000"/>
                  </a:schemeClr>
                </a:solidFill>
                <a:latin typeface="Times New Roman" charset="0"/>
                <a:cs typeface="Times New Roman" charset="0"/>
              </a:rPr>
              <a:t>开始 </a:t>
            </a:r>
            <a:r>
              <a:rPr lang="en-US" altLang="zh-CN" sz="2800" dirty="0">
                <a:solidFill>
                  <a:schemeClr val="tx1">
                    <a:lumMod val="50000"/>
                    <a:lumOff val="50000"/>
                  </a:schemeClr>
                </a:solidFill>
                <a:latin typeface="Times New Roman" charset="0"/>
                <a:cs typeface="Times New Roman" charset="0"/>
              </a:rPr>
              <a:t>replay </a:t>
            </a:r>
            <a:r>
              <a:rPr lang="zh-CN" altLang="en-US" sz="2800" dirty="0">
                <a:solidFill>
                  <a:schemeClr val="tx1">
                    <a:lumMod val="50000"/>
                    <a:lumOff val="50000"/>
                  </a:schemeClr>
                </a:solidFill>
                <a:latin typeface="Times New Roman" charset="0"/>
                <a:cs typeface="Times New Roman" charset="0"/>
              </a:rPr>
              <a:t>分区日志，当 </a:t>
            </a:r>
            <a:r>
              <a:rPr lang="en-US" altLang="zh-CN"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数量先达到 </a:t>
            </a:r>
            <a:r>
              <a:rPr lang="en-US" altLang="zh-CN" sz="2800" dirty="0" err="1">
                <a:solidFill>
                  <a:schemeClr val="tx1">
                    <a:lumMod val="50000"/>
                    <a:lumOff val="50000"/>
                  </a:schemeClr>
                </a:solidFill>
                <a:latin typeface="Times New Roman" charset="0"/>
                <a:cs typeface="Times New Roman" charset="0"/>
              </a:rPr>
              <a:t>batchSize</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或者先找到一个 </a:t>
            </a:r>
            <a:r>
              <a:rPr lang="en-US" altLang="zh-CN" sz="2800" dirty="0">
                <a:solidFill>
                  <a:schemeClr val="tx1">
                    <a:lumMod val="50000"/>
                    <a:lumOff val="50000"/>
                  </a:schemeClr>
                </a:solidFill>
                <a:latin typeface="Times New Roman" charset="0"/>
                <a:cs typeface="Times New Roman" charset="0"/>
              </a:rPr>
              <a:t>TTC-X</a:t>
            </a:r>
            <a:r>
              <a:rPr lang="zh-CN" altLang="en-US" sz="2800" dirty="0">
                <a:solidFill>
                  <a:schemeClr val="tx1">
                    <a:lumMod val="50000"/>
                    <a:lumOff val="50000"/>
                  </a:schemeClr>
                </a:solidFill>
                <a:latin typeface="Times New Roman" charset="0"/>
                <a:cs typeface="Times New Roman" charset="0"/>
              </a:rPr>
              <a:t>时，切下一个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。这个方法有两个问题。第一，我们如果以偏移值为参数的话，就违反了 </a:t>
            </a:r>
            <a:r>
              <a:rPr lang="en-US" altLang="zh-CN" sz="2800" dirty="0">
                <a:solidFill>
                  <a:schemeClr val="tx1">
                    <a:lumMod val="50000"/>
                    <a:lumOff val="50000"/>
                  </a:schemeClr>
                </a:solidFill>
                <a:latin typeface="Times New Roman" charset="0"/>
                <a:cs typeface="Times New Roman" charset="0"/>
              </a:rPr>
              <a:t>Deliver API </a:t>
            </a:r>
            <a:r>
              <a:rPr lang="zh-CN" altLang="en-US" sz="2800" dirty="0">
                <a:solidFill>
                  <a:schemeClr val="tx1">
                    <a:lumMod val="50000"/>
                    <a:lumOff val="50000"/>
                  </a:schemeClr>
                </a:solidFill>
                <a:latin typeface="Times New Roman" charset="0"/>
                <a:cs typeface="Times New Roman" charset="0"/>
              </a:rPr>
              <a:t>的协议，</a:t>
            </a:r>
            <a:r>
              <a:rPr lang="en-US" altLang="zh-CN" sz="2800" dirty="0">
                <a:solidFill>
                  <a:schemeClr val="tx1">
                    <a:lumMod val="50000"/>
                    <a:lumOff val="50000"/>
                  </a:schemeClr>
                </a:solidFill>
                <a:latin typeface="Times New Roman" charset="0"/>
                <a:cs typeface="Times New Roman" charset="0"/>
              </a:rPr>
              <a:t>Deliver </a:t>
            </a:r>
            <a:r>
              <a:rPr lang="zh-CN" altLang="en-US" sz="2800" dirty="0">
                <a:solidFill>
                  <a:schemeClr val="tx1">
                    <a:lumMod val="50000"/>
                    <a:lumOff val="50000"/>
                  </a:schemeClr>
                </a:solidFill>
                <a:latin typeface="Times New Roman" charset="0"/>
                <a:cs typeface="Times New Roman" charset="0"/>
              </a:rPr>
              <a:t>要求以 </a:t>
            </a:r>
            <a:r>
              <a:rPr lang="en-US" altLang="zh-CN" sz="2800" dirty="0">
                <a:solidFill>
                  <a:schemeClr val="tx1">
                    <a:lumMod val="50000"/>
                    <a:lumOff val="50000"/>
                  </a:schemeClr>
                </a:solidFill>
                <a:latin typeface="Times New Roman" charset="0"/>
                <a:cs typeface="Times New Roman" charset="0"/>
              </a:rPr>
              <a:t>block </a:t>
            </a:r>
            <a:r>
              <a:rPr lang="zh-CN" altLang="en-US" sz="2800" dirty="0">
                <a:solidFill>
                  <a:schemeClr val="tx1">
                    <a:lumMod val="50000"/>
                    <a:lumOff val="50000"/>
                  </a:schemeClr>
                </a:solidFill>
                <a:latin typeface="Times New Roman" charset="0"/>
                <a:cs typeface="Times New Roman" charset="0"/>
              </a:rPr>
              <a:t>编号为参数；第二，如果一个客户端错过了一堆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，只是想获得随机的 </a:t>
            </a:r>
            <a:r>
              <a:rPr lang="en-US" altLang="zh-CN" sz="2800" dirty="0">
                <a:solidFill>
                  <a:schemeClr val="tx1">
                    <a:lumMod val="50000"/>
                    <a:lumOff val="50000"/>
                  </a:schemeClr>
                </a:solidFill>
                <a:latin typeface="Times New Roman" charset="0"/>
                <a:cs typeface="Times New Roman" charset="0"/>
              </a:rPr>
              <a:t>block X</a:t>
            </a:r>
            <a:r>
              <a:rPr lang="zh-CN" altLang="en-US" sz="2800" dirty="0">
                <a:solidFill>
                  <a:schemeClr val="tx1">
                    <a:lumMod val="50000"/>
                    <a:lumOff val="50000"/>
                  </a:schemeClr>
                </a:solidFill>
                <a:latin typeface="Times New Roman" charset="0"/>
                <a:cs typeface="Times New Roman" charset="0"/>
              </a:rPr>
              <a:t>（在不拥有 </a:t>
            </a:r>
            <a:r>
              <a:rPr lang="en-US" altLang="zh-CN" sz="2800" dirty="0">
                <a:solidFill>
                  <a:schemeClr val="tx1">
                    <a:lumMod val="50000"/>
                    <a:lumOff val="50000"/>
                  </a:schemeClr>
                </a:solidFill>
                <a:latin typeface="Times New Roman" charset="0"/>
                <a:cs typeface="Times New Roman" charset="0"/>
              </a:rPr>
              <a:t>block X-1 </a:t>
            </a:r>
            <a:r>
              <a:rPr lang="zh-CN" altLang="en-US" sz="2800" dirty="0">
                <a:solidFill>
                  <a:schemeClr val="tx1">
                    <a:lumMod val="50000"/>
                    <a:lumOff val="50000"/>
                  </a:schemeClr>
                </a:solidFill>
                <a:latin typeface="Times New Roman" charset="0"/>
                <a:cs typeface="Times New Roman" charset="0"/>
              </a:rPr>
              <a:t>的情况下），或者最近生成的 </a:t>
            </a:r>
            <a:r>
              <a:rPr lang="en-US" altLang="zh-CN" sz="2800" dirty="0">
                <a:solidFill>
                  <a:schemeClr val="tx1">
                    <a:lumMod val="50000"/>
                    <a:lumOff val="50000"/>
                  </a:schemeClr>
                </a:solidFill>
                <a:latin typeface="Times New Roman" charset="0"/>
                <a:cs typeface="Times New Roman" charset="0"/>
              </a:rPr>
              <a:t>block</a:t>
            </a:r>
            <a:r>
              <a:rPr lang="zh-CN" altLang="en-US" sz="2800" dirty="0">
                <a:solidFill>
                  <a:schemeClr val="tx1">
                    <a:lumMod val="50000"/>
                    <a:lumOff val="50000"/>
                  </a:schemeClr>
                </a:solidFill>
                <a:latin typeface="Times New Roman" charset="0"/>
                <a:cs typeface="Times New Roman" charset="0"/>
              </a:rPr>
              <a:t>（通过在 </a:t>
            </a:r>
            <a:r>
              <a:rPr lang="en-US" altLang="zh-CN" sz="2800" dirty="0" err="1">
                <a:solidFill>
                  <a:schemeClr val="tx1">
                    <a:lumMod val="50000"/>
                    <a:lumOff val="50000"/>
                  </a:schemeClr>
                </a:solidFill>
                <a:latin typeface="Times New Roman" charset="0"/>
                <a:cs typeface="Times New Roman" charset="0"/>
              </a:rPr>
              <a:t>SeekInfo</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消息中的 </a:t>
            </a:r>
            <a:r>
              <a:rPr lang="en-US" altLang="zh-CN" sz="2800" dirty="0">
                <a:solidFill>
                  <a:schemeClr val="tx1">
                    <a:lumMod val="50000"/>
                    <a:lumOff val="50000"/>
                  </a:schemeClr>
                </a:solidFill>
                <a:latin typeface="Times New Roman" charset="0"/>
                <a:cs typeface="Times New Roman" charset="0"/>
              </a:rPr>
              <a:t>"NEWEST" </a:t>
            </a:r>
            <a:r>
              <a:rPr lang="zh-CN" altLang="en-US" sz="2800" dirty="0">
                <a:solidFill>
                  <a:schemeClr val="tx1">
                    <a:lumMod val="50000"/>
                    <a:lumOff val="50000"/>
                  </a:schemeClr>
                </a:solidFill>
                <a:latin typeface="Times New Roman" charset="0"/>
                <a:cs typeface="Times New Roman" charset="0"/>
              </a:rPr>
              <a:t>参数）客户端不知道该通过 </a:t>
            </a:r>
            <a:r>
              <a:rPr lang="en-US" altLang="zh-CN" sz="2800" dirty="0">
                <a:solidFill>
                  <a:schemeClr val="tx1">
                    <a:lumMod val="50000"/>
                    <a:lumOff val="50000"/>
                  </a:schemeClr>
                </a:solidFill>
                <a:latin typeface="Times New Roman" charset="0"/>
                <a:cs typeface="Times New Roman" charset="0"/>
              </a:rPr>
              <a:t>Deliver </a:t>
            </a:r>
            <a:r>
              <a:rPr lang="zh-CN" altLang="en-US" sz="2800" dirty="0">
                <a:solidFill>
                  <a:schemeClr val="tx1">
                    <a:lumMod val="50000"/>
                    <a:lumOff val="50000"/>
                  </a:schemeClr>
                </a:solidFill>
                <a:latin typeface="Times New Roman" charset="0"/>
                <a:cs typeface="Times New Roman" charset="0"/>
              </a:rPr>
              <a:t>调用该传递的正确的 </a:t>
            </a:r>
            <a:r>
              <a:rPr lang="en-US" altLang="zh-CN" sz="2800" dirty="0">
                <a:solidFill>
                  <a:schemeClr val="tx1">
                    <a:lumMod val="50000"/>
                    <a:lumOff val="50000"/>
                  </a:schemeClr>
                </a:solidFill>
                <a:latin typeface="Times New Roman" charset="0"/>
                <a:cs typeface="Times New Roman" charset="0"/>
              </a:rPr>
              <a:t>offset </a:t>
            </a:r>
            <a:r>
              <a:rPr lang="zh-CN" altLang="en-US" sz="2800" dirty="0">
                <a:solidFill>
                  <a:schemeClr val="tx1">
                    <a:lumMod val="50000"/>
                    <a:lumOff val="50000"/>
                  </a:schemeClr>
                </a:solidFill>
                <a:latin typeface="Times New Roman" charset="0"/>
                <a:cs typeface="Times New Roman" charset="0"/>
              </a:rPr>
              <a:t>值是多少，</a:t>
            </a:r>
            <a:r>
              <a:rPr lang="en-US" altLang="zh-CN" sz="2800" dirty="0">
                <a:solidFill>
                  <a:schemeClr val="tx1">
                    <a:lumMod val="50000"/>
                    <a:lumOff val="50000"/>
                  </a:schemeClr>
                </a:solidFill>
                <a:latin typeface="Times New Roman" charset="0"/>
                <a:cs typeface="Times New Roman" charset="0"/>
              </a:rPr>
              <a:t>OSN</a:t>
            </a:r>
            <a:r>
              <a:rPr lang="zh-CN" altLang="en-US" sz="2800" dirty="0">
                <a:solidFill>
                  <a:schemeClr val="tx1">
                    <a:lumMod val="50000"/>
                    <a:lumOff val="50000"/>
                  </a:schemeClr>
                </a:solidFill>
                <a:latin typeface="Times New Roman" charset="0"/>
                <a:cs typeface="Times New Roman" charset="0"/>
              </a:rPr>
              <a:t>也不知道。</a:t>
            </a:r>
            <a:endParaRPr lang="en-US"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222293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64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183255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技术起源</a:t>
            </a:r>
          </a:p>
        </p:txBody>
      </p:sp>
      <p:sp>
        <p:nvSpPr>
          <p:cNvPr id="6" name="文本框 5"/>
          <p:cNvSpPr txBox="1"/>
          <p:nvPr/>
        </p:nvSpPr>
        <p:spPr>
          <a:xfrm>
            <a:off x="1050758" y="2278234"/>
            <a:ext cx="7523747" cy="646331"/>
          </a:xfrm>
          <a:prstGeom prst="rect">
            <a:avLst/>
          </a:prstGeom>
          <a:noFill/>
        </p:spPr>
        <p:txBody>
          <a:bodyPr wrap="square" rtlCol="0">
            <a:spAutoFit/>
          </a:bodyPr>
          <a:lstStyle/>
          <a:p>
            <a:endParaRPr lang="en-US" altLang="zh-CN" dirty="0"/>
          </a:p>
          <a:p>
            <a:endParaRPr lang="en-US" altLang="zh-CN" dirty="0"/>
          </a:p>
        </p:txBody>
      </p:sp>
      <p:sp>
        <p:nvSpPr>
          <p:cNvPr id="7" name="TextBox 12">
            <a:extLst>
              <a:ext uri="{FF2B5EF4-FFF2-40B4-BE49-F238E27FC236}">
                <a16:creationId xmlns:a16="http://schemas.microsoft.com/office/drawing/2014/main" id="{414C6D7D-894C-47B7-A9E3-D9B4FC31FC24}"/>
              </a:ext>
            </a:extLst>
          </p:cNvPr>
          <p:cNvSpPr txBox="1"/>
          <p:nvPr/>
        </p:nvSpPr>
        <p:spPr>
          <a:xfrm>
            <a:off x="1050758" y="1084914"/>
            <a:ext cx="10498240" cy="5909310"/>
          </a:xfrm>
          <a:prstGeom prst="rect">
            <a:avLst/>
          </a:prstGeom>
          <a:noFill/>
        </p:spPr>
        <p:txBody>
          <a:bodyPr wrap="square" rtlCol="0">
            <a:spAutoFit/>
          </a:bodyPr>
          <a:lstStyle/>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分布式系统：</a:t>
            </a:r>
            <a:r>
              <a:rPr lang="zh-CN" altLang="en-US" sz="2800" dirty="0">
                <a:solidFill>
                  <a:schemeClr val="tx1">
                    <a:lumMod val="50000"/>
                    <a:lumOff val="50000"/>
                  </a:schemeClr>
                </a:solidFill>
                <a:latin typeface="Times New Roman" charset="0"/>
                <a:ea typeface="Times New Roman" charset="0"/>
                <a:cs typeface="Times New Roman" charset="0"/>
              </a:rPr>
              <a:t>弱中心化是区块链思想的核心。</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en-US" altLang="zh-CN" sz="2800" b="1" dirty="0">
                <a:solidFill>
                  <a:schemeClr val="tx1">
                    <a:lumMod val="50000"/>
                    <a:lumOff val="50000"/>
                  </a:schemeClr>
                </a:solidFill>
                <a:latin typeface="Times New Roman" charset="0"/>
                <a:ea typeface="Times New Roman" charset="0"/>
                <a:cs typeface="Times New Roman" charset="0"/>
              </a:rPr>
              <a:t>P2P</a:t>
            </a:r>
            <a:r>
              <a:rPr lang="zh-CN" altLang="en-US" sz="2800" b="1" dirty="0">
                <a:solidFill>
                  <a:schemeClr val="tx1">
                    <a:lumMod val="50000"/>
                    <a:lumOff val="50000"/>
                  </a:schemeClr>
                </a:solidFill>
                <a:latin typeface="Times New Roman" charset="0"/>
                <a:ea typeface="Times New Roman" charset="0"/>
                <a:cs typeface="Times New Roman" charset="0"/>
              </a:rPr>
              <a:t>网络：</a:t>
            </a:r>
            <a:r>
              <a:rPr lang="zh-CN" altLang="en-US" sz="2800" dirty="0">
                <a:solidFill>
                  <a:schemeClr val="tx1">
                    <a:lumMod val="50000"/>
                    <a:lumOff val="50000"/>
                  </a:schemeClr>
                </a:solidFill>
                <a:latin typeface="Times New Roman" charset="0"/>
                <a:ea typeface="Times New Roman" charset="0"/>
                <a:cs typeface="Times New Roman" charset="0"/>
              </a:rPr>
              <a:t>为区块链提供了网络层基础架构。</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共识算法：</a:t>
            </a:r>
            <a:r>
              <a:rPr lang="zh-CN" altLang="en-US" sz="2800" dirty="0">
                <a:solidFill>
                  <a:schemeClr val="tx1">
                    <a:lumMod val="50000"/>
                    <a:lumOff val="50000"/>
                  </a:schemeClr>
                </a:solidFill>
                <a:latin typeface="Times New Roman" charset="0"/>
                <a:ea typeface="Times New Roman" charset="0"/>
                <a:cs typeface="Times New Roman" charset="0"/>
              </a:rPr>
              <a:t>区块链技术的核心，实现了数据的一致存储。</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密码学：</a:t>
            </a:r>
            <a:r>
              <a:rPr lang="zh-CN" altLang="en-US" sz="2800" dirty="0">
                <a:solidFill>
                  <a:schemeClr val="tx1">
                    <a:lumMod val="50000"/>
                    <a:lumOff val="50000"/>
                  </a:schemeClr>
                </a:solidFill>
                <a:latin typeface="Times New Roman" charset="0"/>
                <a:ea typeface="Times New Roman" charset="0"/>
                <a:cs typeface="Times New Roman" charset="0"/>
              </a:rPr>
              <a:t>为区块链数据的传输和访问安全性，完整性和无法抵赖性提供了技术支撑。</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a:t>
            </a:r>
            <a:r>
              <a:rPr lang="zh-CN" altLang="en-US" sz="2800" dirty="0">
                <a:solidFill>
                  <a:schemeClr val="tx1">
                    <a:lumMod val="50000"/>
                    <a:lumOff val="50000"/>
                  </a:schemeClr>
                </a:solidFill>
                <a:latin typeface="Times New Roman" charset="0"/>
                <a:ea typeface="Times New Roman" charset="0"/>
                <a:cs typeface="Times New Roman" charset="0"/>
              </a:rPr>
              <a:t>为区块链应用提供了无限可能。</a:t>
            </a: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分布式数据库：</a:t>
            </a:r>
            <a:r>
              <a:rPr lang="zh-CN" altLang="en-US" sz="2800" dirty="0">
                <a:solidFill>
                  <a:schemeClr val="tx1">
                    <a:lumMod val="50000"/>
                    <a:lumOff val="50000"/>
                  </a:schemeClr>
                </a:solidFill>
                <a:latin typeface="Times New Roman" charset="0"/>
                <a:ea typeface="Times New Roman" charset="0"/>
                <a:cs typeface="Times New Roman" charset="0"/>
              </a:rPr>
              <a:t>区块链的物理载体。</a:t>
            </a:r>
            <a:endParaRPr lang="en-US" altLang="zh-CN" sz="2800"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电子现金：</a:t>
            </a:r>
            <a:r>
              <a:rPr lang="zh-CN" altLang="en-US" sz="2800" dirty="0">
                <a:solidFill>
                  <a:schemeClr val="tx1">
                    <a:lumMod val="50000"/>
                    <a:lumOff val="50000"/>
                  </a:schemeClr>
                </a:solidFill>
                <a:latin typeface="Times New Roman" charset="0"/>
                <a:ea typeface="Times New Roman" charset="0"/>
                <a:cs typeface="Times New Roman" charset="0"/>
              </a:rPr>
              <a:t>将近</a:t>
            </a:r>
            <a:r>
              <a:rPr lang="en-US" altLang="zh-CN" sz="2800" dirty="0">
                <a:solidFill>
                  <a:schemeClr val="tx1">
                    <a:lumMod val="50000"/>
                    <a:lumOff val="50000"/>
                  </a:schemeClr>
                </a:solidFill>
                <a:latin typeface="Times New Roman" charset="0"/>
                <a:ea typeface="Times New Roman" charset="0"/>
                <a:cs typeface="Times New Roman" charset="0"/>
              </a:rPr>
              <a:t>20</a:t>
            </a:r>
            <a:r>
              <a:rPr lang="zh-CN" altLang="en-US" sz="2800" dirty="0">
                <a:solidFill>
                  <a:schemeClr val="tx1">
                    <a:lumMod val="50000"/>
                    <a:lumOff val="50000"/>
                  </a:schemeClr>
                </a:solidFill>
                <a:latin typeface="Times New Roman" charset="0"/>
                <a:ea typeface="Times New Roman" charset="0"/>
                <a:cs typeface="Times New Roman" charset="0"/>
              </a:rPr>
              <a:t>年的解决方案研发基础。</a:t>
            </a:r>
          </a:p>
          <a:p>
            <a:pPr marL="914400" lvl="1" indent="-457200">
              <a:lnSpc>
                <a:spcPct val="150000"/>
              </a:lnSpc>
              <a:buClr>
                <a:srgbClr val="4E9F8E"/>
              </a:buClr>
              <a:buFont typeface="Wingdings" panose="05000000000000000000" pitchFamily="2" charset="2"/>
              <a:buChar char="n"/>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137603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480440"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核心技术发展脉络</a:t>
            </a:r>
          </a:p>
        </p:txBody>
      </p:sp>
      <p:sp>
        <p:nvSpPr>
          <p:cNvPr id="6" name="文本框 5"/>
          <p:cNvSpPr txBox="1"/>
          <p:nvPr/>
        </p:nvSpPr>
        <p:spPr>
          <a:xfrm>
            <a:off x="856448" y="2666854"/>
            <a:ext cx="7523747" cy="646331"/>
          </a:xfrm>
          <a:prstGeom prst="rect">
            <a:avLst/>
          </a:prstGeom>
          <a:noFill/>
        </p:spPr>
        <p:txBody>
          <a:bodyPr wrap="square" rtlCol="0">
            <a:spAutoFit/>
          </a:bodyPr>
          <a:lstStyle/>
          <a:p>
            <a:endParaRPr lang="en-US" altLang="zh-CN" dirty="0"/>
          </a:p>
          <a:p>
            <a:endParaRPr lang="en-US" altLang="zh-CN" dirty="0"/>
          </a:p>
        </p:txBody>
      </p:sp>
      <p:cxnSp>
        <p:nvCxnSpPr>
          <p:cNvPr id="5" name="直接连接符 4"/>
          <p:cNvCxnSpPr>
            <a:cxnSpLocks/>
            <a:stCxn id="16" idx="6"/>
            <a:endCxn id="114" idx="2"/>
          </p:cNvCxnSpPr>
          <p:nvPr/>
        </p:nvCxnSpPr>
        <p:spPr>
          <a:xfrm>
            <a:off x="1098812" y="3405434"/>
            <a:ext cx="9786482" cy="74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4108" y="1331097"/>
            <a:ext cx="11840967" cy="4553936"/>
            <a:chOff x="276922" y="2634451"/>
            <a:chExt cx="11840967" cy="4553936"/>
          </a:xfrm>
        </p:grpSpPr>
        <p:grpSp>
          <p:nvGrpSpPr>
            <p:cNvPr id="9" name="组合 8"/>
            <p:cNvGrpSpPr/>
            <p:nvPr/>
          </p:nvGrpSpPr>
          <p:grpSpPr>
            <a:xfrm>
              <a:off x="634636" y="4034146"/>
              <a:ext cx="10999616" cy="1342267"/>
              <a:chOff x="353757" y="4653544"/>
              <a:chExt cx="10999616" cy="1342267"/>
            </a:xfrm>
          </p:grpSpPr>
          <p:grpSp>
            <p:nvGrpSpPr>
              <p:cNvPr id="11" name="组合 10"/>
              <p:cNvGrpSpPr/>
              <p:nvPr/>
            </p:nvGrpSpPr>
            <p:grpSpPr>
              <a:xfrm>
                <a:off x="567851" y="4980512"/>
                <a:ext cx="4317964" cy="789524"/>
                <a:chOff x="2467641" y="4462258"/>
                <a:chExt cx="4317964" cy="789524"/>
              </a:xfrm>
            </p:grpSpPr>
            <p:sp>
              <p:nvSpPr>
                <p:cNvPr id="16" name="椭圆 15"/>
                <p:cNvSpPr/>
                <p:nvPr/>
              </p:nvSpPr>
              <p:spPr>
                <a:xfrm>
                  <a:off x="2671127" y="471022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7641" y="4462258"/>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1982</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3735150" y="4944005"/>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1985</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6158510" y="4917093"/>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1990</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53757" y="4653544"/>
                <a:ext cx="10999616" cy="1342267"/>
                <a:chOff x="4222733" y="5039404"/>
                <a:chExt cx="10999616" cy="1342267"/>
              </a:xfrm>
            </p:grpSpPr>
            <p:sp>
              <p:nvSpPr>
                <p:cNvPr id="14" name="等腰三角形 13"/>
                <p:cNvSpPr/>
                <p:nvPr/>
              </p:nvSpPr>
              <p:spPr>
                <a:xfrm rot="10800000">
                  <a:off x="10761877" y="5420993"/>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p:cNvSpPr txBox="1"/>
                <p:nvPr/>
              </p:nvSpPr>
              <p:spPr>
                <a:xfrm>
                  <a:off x="4222733" y="6007100"/>
                  <a:ext cx="1034574"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共识问题</a:t>
                  </a:r>
                </a:p>
              </p:txBody>
            </p:sp>
            <p:sp>
              <p:nvSpPr>
                <p:cNvPr id="69" name="文本框 68"/>
                <p:cNvSpPr txBox="1"/>
                <p:nvPr/>
              </p:nvSpPr>
              <p:spPr>
                <a:xfrm>
                  <a:off x="5754911" y="5095429"/>
                  <a:ext cx="599578"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ECC</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7884365" y="5107597"/>
                  <a:ext cx="1187121" cy="374571"/>
                </a:xfrm>
                <a:prstGeom prst="roundRect">
                  <a:avLst/>
                </a:prstGeom>
                <a:solidFill>
                  <a:schemeClr val="tx2"/>
                </a:solidFill>
              </p:spPr>
              <p:txBody>
                <a:bodyPr wrap="none" rtlCol="0">
                  <a:spAutoFit/>
                </a:bodyPr>
                <a:lstStyle/>
                <a:p>
                  <a:pPr algn="ctr"/>
                  <a:r>
                    <a:rPr lang="en-US" altLang="zh-CN" sz="1600" dirty="0" err="1">
                      <a:solidFill>
                        <a:schemeClr val="bg1"/>
                      </a:solidFill>
                      <a:latin typeface="微软雅黑" panose="020B0503020204020204" pitchFamily="34" charset="-122"/>
                      <a:ea typeface="微软雅黑" panose="020B0503020204020204" pitchFamily="34" charset="-122"/>
                    </a:rPr>
                    <a:t>Paxos</a:t>
                  </a:r>
                  <a:r>
                    <a:rPr lang="zh-CN" altLang="en-US" sz="1600" dirty="0">
                      <a:solidFill>
                        <a:schemeClr val="bg1"/>
                      </a:solidFill>
                      <a:latin typeface="微软雅黑" panose="020B0503020204020204" pitchFamily="34" charset="-122"/>
                      <a:ea typeface="微软雅黑" panose="020B0503020204020204" pitchFamily="34" charset="-122"/>
                    </a:rPr>
                    <a:t>算法</a:t>
                  </a:r>
                </a:p>
              </p:txBody>
            </p:sp>
            <p:sp>
              <p:nvSpPr>
                <p:cNvPr id="99" name="文本框 98"/>
                <p:cNvSpPr txBox="1"/>
                <p:nvPr/>
              </p:nvSpPr>
              <p:spPr>
                <a:xfrm>
                  <a:off x="10453497" y="5107618"/>
                  <a:ext cx="887786"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ECDSA</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7" name="等腰三角形 106"/>
                <p:cNvSpPr/>
                <p:nvPr/>
              </p:nvSpPr>
              <p:spPr>
                <a:xfrm rot="10800000">
                  <a:off x="12947820" y="5353013"/>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文本框 107"/>
                <p:cNvSpPr txBox="1"/>
                <p:nvPr/>
              </p:nvSpPr>
              <p:spPr>
                <a:xfrm>
                  <a:off x="12567056" y="5039404"/>
                  <a:ext cx="1107152"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B-money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4391174" y="5070851"/>
                  <a:ext cx="831175"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比特币</a:t>
                  </a:r>
                </a:p>
              </p:txBody>
            </p:sp>
            <p:sp>
              <p:nvSpPr>
                <p:cNvPr id="118" name="等腰三角形 117"/>
                <p:cNvSpPr/>
                <p:nvPr/>
              </p:nvSpPr>
              <p:spPr>
                <a:xfrm rot="10800000">
                  <a:off x="14615940" y="5341291"/>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0" name="矩形 9"/>
            <p:cNvSpPr/>
            <p:nvPr/>
          </p:nvSpPr>
          <p:spPr>
            <a:xfrm>
              <a:off x="276922" y="5403283"/>
              <a:ext cx="1749998" cy="1785104"/>
            </a:xfrm>
            <a:prstGeom prst="rect">
              <a:avLst/>
            </a:prstGeom>
          </p:spPr>
          <p:txBody>
            <a:bodyPr wrap="square">
              <a:spAutoFit/>
            </a:bodyPr>
            <a:lstStyle/>
            <a:p>
              <a:pPr algn="just"/>
              <a:r>
                <a:rPr lang="zh-CN" altLang="en-US" sz="1200" dirty="0">
                  <a:latin typeface="微软雅黑" panose="020B0503020204020204" pitchFamily="34" charset="-122"/>
                  <a:ea typeface="微软雅黑" panose="020B0503020204020204" pitchFamily="34" charset="-122"/>
                </a:rPr>
                <a:t>拜占庭将军问题是一个分布式计算领域的问题，设法建立具有容错性的分布式系统，即在一个存在故障节点和错误信息的分布式系统中保证正常节点达到共识，保持信息传递的一致性</a:t>
              </a:r>
              <a:endParaRPr lang="en-US" altLang="zh-CN" sz="1400" dirty="0">
                <a:latin typeface="微软雅黑" panose="020B0503020204020204" pitchFamily="34" charset="-122"/>
                <a:ea typeface="微软雅黑" panose="020B0503020204020204" pitchFamily="34" charset="-122"/>
              </a:endParaRPr>
            </a:p>
            <a:p>
              <a:pPr algn="ct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6" name="矩形 85"/>
            <p:cNvSpPr/>
            <p:nvPr/>
          </p:nvSpPr>
          <p:spPr>
            <a:xfrm>
              <a:off x="1630357" y="2856991"/>
              <a:ext cx="1749998" cy="1200329"/>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Neal </a:t>
              </a:r>
              <a:r>
                <a:rPr lang="en-US" altLang="zh-CN" sz="1200" dirty="0" err="1">
                  <a:latin typeface="微软雅黑" panose="020B0503020204020204" pitchFamily="34" charset="-122"/>
                  <a:ea typeface="微软雅黑" panose="020B0503020204020204" pitchFamily="34" charset="-122"/>
                </a:rPr>
                <a:t>Koblitz</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Victor Miller</a:t>
              </a:r>
              <a:r>
                <a:rPr lang="zh-CN" altLang="en-US" sz="1200" dirty="0">
                  <a:latin typeface="微软雅黑" panose="020B0503020204020204" pitchFamily="34" charset="-122"/>
                  <a:ea typeface="微软雅黑" panose="020B0503020204020204" pitchFamily="34" charset="-122"/>
                </a:rPr>
                <a:t>两人提出椭圆曲线密码学（</a:t>
              </a:r>
              <a:r>
                <a:rPr lang="en-US" altLang="zh-CN" sz="1200" dirty="0">
                  <a:latin typeface="微软雅黑" panose="020B0503020204020204" pitchFamily="34" charset="-122"/>
                  <a:ea typeface="微软雅黑" panose="020B0503020204020204" pitchFamily="34" charset="-122"/>
                </a:rPr>
                <a:t>Elliptic Curve Cryptography</a:t>
              </a:r>
              <a:r>
                <a:rPr lang="zh-CN" altLang="en-US" sz="1200" dirty="0">
                  <a:latin typeface="微软雅黑" panose="020B0503020204020204" pitchFamily="34" charset="-122"/>
                  <a:ea typeface="微软雅黑" panose="020B0503020204020204" pitchFamily="34" charset="-122"/>
                </a:rPr>
                <a:t>，第一次将椭圆曲线用于密码学中</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9" name="矩形 88"/>
            <p:cNvSpPr/>
            <p:nvPr/>
          </p:nvSpPr>
          <p:spPr>
            <a:xfrm>
              <a:off x="3978147" y="2675211"/>
              <a:ext cx="1749998" cy="1384995"/>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Leslie </a:t>
              </a:r>
              <a:r>
                <a:rPr lang="en-US" altLang="zh-CN" sz="1200" dirty="0" err="1">
                  <a:latin typeface="微软雅黑" panose="020B0503020204020204" pitchFamily="34" charset="-122"/>
                  <a:ea typeface="微软雅黑" panose="020B0503020204020204" pitchFamily="34" charset="-122"/>
                </a:rPr>
                <a:t>Lamport</a:t>
              </a:r>
              <a:r>
                <a:rPr lang="zh-CN" altLang="en-US" sz="1200" dirty="0">
                  <a:latin typeface="微软雅黑" panose="020B0503020204020204" pitchFamily="34" charset="-122"/>
                  <a:ea typeface="微软雅黑" panose="020B0503020204020204" pitchFamily="34" charset="-122"/>
                </a:rPr>
                <a:t>针对自己在</a:t>
              </a:r>
              <a:r>
                <a:rPr lang="en-US" altLang="zh-CN" sz="1200" dirty="0">
                  <a:latin typeface="微软雅黑" panose="020B0503020204020204" pitchFamily="34" charset="-122"/>
                  <a:ea typeface="微软雅黑" panose="020B0503020204020204" pitchFamily="34" charset="-122"/>
                </a:rPr>
                <a:t>82</a:t>
              </a:r>
              <a:r>
                <a:rPr lang="zh-CN" altLang="en-US" sz="1200" dirty="0">
                  <a:latin typeface="微软雅黑" panose="020B0503020204020204" pitchFamily="34" charset="-122"/>
                  <a:ea typeface="微软雅黑" panose="020B0503020204020204" pitchFamily="34" charset="-122"/>
                </a:rPr>
                <a:t>年提出的拜占庭将军问题给出了一个解决方案</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Paxos</a:t>
              </a:r>
              <a:r>
                <a:rPr lang="zh-CN" altLang="en-US" sz="1200" dirty="0">
                  <a:latin typeface="微软雅黑" panose="020B0503020204020204" pitchFamily="34" charset="-122"/>
                  <a:ea typeface="微软雅黑" panose="020B0503020204020204" pitchFamily="34" charset="-122"/>
                </a:rPr>
                <a:t>算法，</a:t>
              </a:r>
              <a:r>
                <a:rPr lang="en-US" altLang="zh-CN" sz="1200" dirty="0" err="1">
                  <a:latin typeface="微软雅黑" panose="020B0503020204020204" pitchFamily="34" charset="-122"/>
                  <a:ea typeface="微软雅黑" panose="020B0503020204020204" pitchFamily="34" charset="-122"/>
                </a:rPr>
                <a:t>Paxos</a:t>
              </a:r>
              <a:r>
                <a:rPr lang="zh-CN" altLang="en-US" sz="1200" dirty="0">
                  <a:latin typeface="微软雅黑" panose="020B0503020204020204" pitchFamily="34" charset="-122"/>
                  <a:ea typeface="微软雅黑" panose="020B0503020204020204" pitchFamily="34" charset="-122"/>
                </a:rPr>
                <a:t>共识算法能在分布式系统中达成高容错性的全网一致性。</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00" name="矩形 99"/>
            <p:cNvSpPr/>
            <p:nvPr/>
          </p:nvSpPr>
          <p:spPr>
            <a:xfrm>
              <a:off x="6633568" y="3203149"/>
              <a:ext cx="1512133"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Scott Vanstone</a:t>
              </a:r>
              <a:r>
                <a:rPr lang="zh-CN" altLang="en-US" sz="1200" dirty="0">
                  <a:latin typeface="微软雅黑" panose="020B0503020204020204" pitchFamily="34" charset="-122"/>
                  <a:ea typeface="微软雅黑" panose="020B0503020204020204" pitchFamily="34" charset="-122"/>
                </a:rPr>
                <a:t>等人基于</a:t>
              </a:r>
              <a:r>
                <a:rPr lang="en-US" altLang="zh-CN" sz="1200" dirty="0">
                  <a:latin typeface="微软雅黑" panose="020B0503020204020204" pitchFamily="34" charset="-122"/>
                  <a:ea typeface="微软雅黑" panose="020B0503020204020204" pitchFamily="34" charset="-122"/>
                </a:rPr>
                <a:t>ECC</a:t>
              </a:r>
              <a:r>
                <a:rPr lang="zh-CN" altLang="en-US" sz="1200" dirty="0">
                  <a:latin typeface="微软雅黑" panose="020B0503020204020204" pitchFamily="34" charset="-122"/>
                  <a:ea typeface="微软雅黑" panose="020B0503020204020204" pitchFamily="34" charset="-122"/>
                </a:rPr>
                <a:t>提出了性能更好的椭圆曲线数位签章演算法</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09" name="矩形 108"/>
            <p:cNvSpPr/>
            <p:nvPr/>
          </p:nvSpPr>
          <p:spPr>
            <a:xfrm>
              <a:off x="8772301" y="3151825"/>
              <a:ext cx="1539665"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Wei Dai</a:t>
              </a:r>
              <a:r>
                <a:rPr lang="zh-CN" altLang="en-US" sz="1200" dirty="0">
                  <a:latin typeface="微软雅黑" panose="020B0503020204020204" pitchFamily="34" charset="-122"/>
                  <a:ea typeface="微软雅黑" panose="020B0503020204020204" pitchFamily="34" charset="-122"/>
                </a:rPr>
                <a:t>发表匿名的分布式电子现金系统</a:t>
              </a:r>
              <a:r>
                <a:rPr lang="en-US" altLang="zh-CN" sz="1200" dirty="0">
                  <a:latin typeface="微软雅黑" panose="020B0503020204020204" pitchFamily="34" charset="-122"/>
                  <a:ea typeface="微软雅黑" panose="020B0503020204020204" pitchFamily="34" charset="-122"/>
                </a:rPr>
                <a:t>B-money</a:t>
              </a:r>
              <a:r>
                <a:rPr lang="zh-CN" altLang="en-US" sz="1200" dirty="0">
                  <a:latin typeface="微软雅黑" panose="020B0503020204020204" pitchFamily="34" charset="-122"/>
                  <a:ea typeface="微软雅黑" panose="020B0503020204020204" pitchFamily="34" charset="-122"/>
                </a:rPr>
                <a:t>，引入工作量证明机制</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119" name="矩形 118"/>
            <p:cNvSpPr/>
            <p:nvPr/>
          </p:nvSpPr>
          <p:spPr>
            <a:xfrm>
              <a:off x="10367891" y="2634451"/>
              <a:ext cx="1749998" cy="1384995"/>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Satoshi Nakamoto</a:t>
              </a:r>
              <a:r>
                <a:rPr lang="zh-CN" altLang="en-US" sz="1200" dirty="0">
                  <a:latin typeface="微软雅黑" panose="020B0503020204020204" pitchFamily="34" charset="-122"/>
                  <a:ea typeface="微软雅黑" panose="020B0503020204020204" pitchFamily="34" charset="-122"/>
                </a:rPr>
                <a:t>（中本聪）发表一篇关于比特币的论文，描述一个点对点电子现金系统，能在不具信任的前提下，建立一套去中心化的电子交易体系</a:t>
              </a:r>
              <a:endParaRPr lang="zh-CN" altLang="en-US" sz="1400" dirty="0">
                <a:solidFill>
                  <a:schemeClr val="tx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215867" y="2997350"/>
            <a:ext cx="2622509" cy="2210575"/>
            <a:chOff x="2368681" y="4300704"/>
            <a:chExt cx="2622509" cy="2210575"/>
          </a:xfrm>
        </p:grpSpPr>
        <p:grpSp>
          <p:nvGrpSpPr>
            <p:cNvPr id="20" name="组合 19"/>
            <p:cNvGrpSpPr/>
            <p:nvPr/>
          </p:nvGrpSpPr>
          <p:grpSpPr>
            <a:xfrm>
              <a:off x="2368681" y="4300704"/>
              <a:ext cx="2622509" cy="1075709"/>
              <a:chOff x="1917821" y="4920102"/>
              <a:chExt cx="2622509" cy="1075709"/>
            </a:xfrm>
          </p:grpSpPr>
          <p:sp>
            <p:nvSpPr>
              <p:cNvPr id="22" name="椭圆 21"/>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65221" y="4920102"/>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1990</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890470" y="5512852"/>
                <a:ext cx="804535" cy="482959"/>
                <a:chOff x="4337758" y="5898712"/>
                <a:chExt cx="804535" cy="482959"/>
              </a:xfrm>
            </p:grpSpPr>
            <p:sp>
              <p:nvSpPr>
                <p:cNvPr id="26" name="等腰三角形 25"/>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p:cNvSpPr txBox="1"/>
                <p:nvPr/>
              </p:nvSpPr>
              <p:spPr>
                <a:xfrm>
                  <a:off x="4337758" y="6007100"/>
                  <a:ext cx="804535" cy="374571"/>
                </a:xfrm>
                <a:prstGeom prst="roundRect">
                  <a:avLst/>
                </a:prstGeom>
                <a:solidFill>
                  <a:schemeClr val="tx2"/>
                </a:solidFill>
              </p:spPr>
              <p:txBody>
                <a:bodyPr wrap="none" rtlCol="0">
                  <a:spAutoFit/>
                </a:bodyPr>
                <a:lstStyle/>
                <a:p>
                  <a:pPr algn="ctr"/>
                  <a:r>
                    <a:rPr lang="en-US" altLang="zh-CN" sz="1600" dirty="0" err="1">
                      <a:solidFill>
                        <a:schemeClr val="bg1"/>
                      </a:solidFill>
                      <a:latin typeface="微软雅黑" panose="020B0503020204020204" pitchFamily="34" charset="-122"/>
                      <a:ea typeface="微软雅黑" panose="020B0503020204020204" pitchFamily="34" charset="-122"/>
                    </a:rPr>
                    <a:t>eCash</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1917821" y="523593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340920"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868590" y="5403283"/>
              <a:ext cx="1799073" cy="1107996"/>
            </a:xfrm>
            <a:prstGeom prst="rect">
              <a:avLst/>
            </a:prstGeom>
          </p:spPr>
          <p:txBody>
            <a:bodyPr wrap="square">
              <a:spAutoFit/>
            </a:bodyPr>
            <a:lstStyle/>
            <a:p>
              <a:pPr>
                <a:lnSpc>
                  <a:spcPct val="110000"/>
                </a:lnSpc>
                <a:spcBef>
                  <a:spcPts val="1200"/>
                </a:spcBef>
                <a:buClr>
                  <a:schemeClr val="accent6">
                    <a:lumMod val="75000"/>
                  </a:schemeClr>
                </a:buClr>
              </a:pPr>
              <a:r>
                <a:rPr lang="en-US" altLang="zh-CN" sz="1200" dirty="0">
                  <a:latin typeface="微软雅黑" panose="020B0503020204020204" pitchFamily="34" charset="-122"/>
                  <a:ea typeface="微软雅黑" panose="020B0503020204020204" pitchFamily="34" charset="-122"/>
                </a:rPr>
                <a:t>David </a:t>
              </a:r>
              <a:r>
                <a:rPr lang="en-US" altLang="zh-CN" sz="1200" dirty="0" err="1">
                  <a:latin typeface="微软雅黑" panose="020B0503020204020204" pitchFamily="34" charset="-122"/>
                  <a:ea typeface="微软雅黑" panose="020B0503020204020204" pitchFamily="34" charset="-122"/>
                </a:rPr>
                <a:t>Chaum</a:t>
              </a:r>
              <a:r>
                <a:rPr lang="zh-CN" altLang="en-US" sz="1200" dirty="0">
                  <a:latin typeface="微软雅黑" panose="020B0503020204020204" pitchFamily="34" charset="-122"/>
                  <a:ea typeface="微软雅黑" panose="020B0503020204020204" pitchFamily="34" charset="-122"/>
                </a:rPr>
                <a:t>根据之前提出的密码学网络支付系统理念，实现了一个不可追踪密码学网络支付系统，称为“</a:t>
              </a:r>
              <a:r>
                <a:rPr lang="en-US" altLang="zh-CN" sz="1200" dirty="0" err="1">
                  <a:latin typeface="微软雅黑" panose="020B0503020204020204" pitchFamily="34" charset="-122"/>
                  <a:ea typeface="微软雅黑" panose="020B0503020204020204" pitchFamily="34" charset="-122"/>
                </a:rPr>
                <a:t>eCash</a:t>
              </a:r>
              <a:r>
                <a:rPr lang="en-US" altLang="zh-CN" sz="1200" dirty="0">
                  <a:latin typeface="微软雅黑" panose="020B0503020204020204" pitchFamily="34" charset="-122"/>
                  <a:ea typeface="微软雅黑" panose="020B0503020204020204" pitchFamily="34" charset="-122"/>
                </a:rPr>
                <a:t>”</a:t>
              </a:r>
            </a:p>
          </p:txBody>
        </p:sp>
      </p:grpSp>
      <p:grpSp>
        <p:nvGrpSpPr>
          <p:cNvPr id="28" name="组合 27"/>
          <p:cNvGrpSpPr/>
          <p:nvPr/>
        </p:nvGrpSpPr>
        <p:grpSpPr>
          <a:xfrm>
            <a:off x="5160186" y="2974102"/>
            <a:ext cx="5106032" cy="1956824"/>
            <a:chOff x="5313000" y="4277456"/>
            <a:chExt cx="5106032" cy="1956824"/>
          </a:xfrm>
        </p:grpSpPr>
        <p:grpSp>
          <p:nvGrpSpPr>
            <p:cNvPr id="29" name="组合 28"/>
            <p:cNvGrpSpPr/>
            <p:nvPr/>
          </p:nvGrpSpPr>
          <p:grpSpPr>
            <a:xfrm>
              <a:off x="5772416" y="4277456"/>
              <a:ext cx="4646616" cy="1098957"/>
              <a:chOff x="2877147" y="4896854"/>
              <a:chExt cx="4646616" cy="1098957"/>
            </a:xfrm>
          </p:grpSpPr>
          <p:sp>
            <p:nvSpPr>
              <p:cNvPr id="31" name="椭圆 30"/>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966014" y="4896854"/>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1991</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877147" y="5512852"/>
                <a:ext cx="4646616" cy="482959"/>
                <a:chOff x="4324435" y="5898712"/>
                <a:chExt cx="4646616" cy="482959"/>
              </a:xfrm>
            </p:grpSpPr>
            <p:sp>
              <p:nvSpPr>
                <p:cNvPr id="35" name="等腰三角形 34"/>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文本框 35"/>
                <p:cNvSpPr txBox="1"/>
                <p:nvPr/>
              </p:nvSpPr>
              <p:spPr>
                <a:xfrm>
                  <a:off x="4324435" y="6007100"/>
                  <a:ext cx="831175" cy="374571"/>
                </a:xfrm>
                <a:prstGeom prst="roundRect">
                  <a:avLst/>
                </a:prstGeom>
                <a:solidFill>
                  <a:schemeClr val="tx2"/>
                </a:solid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时间戳</a:t>
                  </a:r>
                </a:p>
              </p:txBody>
            </p:sp>
            <p:sp>
              <p:nvSpPr>
                <p:cNvPr id="112" name="等腰三角形 111"/>
                <p:cNvSpPr/>
                <p:nvPr/>
              </p:nvSpPr>
              <p:spPr>
                <a:xfrm>
                  <a:off x="8719591" y="5939120"/>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30" name="矩形 29"/>
            <p:cNvSpPr/>
            <p:nvPr/>
          </p:nvSpPr>
          <p:spPr>
            <a:xfrm>
              <a:off x="5313000" y="5403283"/>
              <a:ext cx="1749998" cy="830997"/>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Stuart Haber</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W. Scott </a:t>
              </a:r>
              <a:r>
                <a:rPr lang="en-US" altLang="zh-CN" sz="1200" dirty="0" err="1">
                  <a:latin typeface="微软雅黑" panose="020B0503020204020204" pitchFamily="34" charset="-122"/>
                  <a:ea typeface="微软雅黑" panose="020B0503020204020204" pitchFamily="34" charset="-122"/>
                </a:rPr>
                <a:t>Stornetta</a:t>
              </a:r>
              <a:r>
                <a:rPr lang="zh-CN" altLang="en-US" sz="1200" dirty="0">
                  <a:latin typeface="微软雅黑" panose="020B0503020204020204" pitchFamily="34" charset="-122"/>
                  <a:ea typeface="微软雅黑" panose="020B0503020204020204" pitchFamily="34" charset="-122"/>
                </a:rPr>
                <a:t>提出了时间戳技术来确保数位文件安全</a:t>
              </a:r>
            </a:p>
          </p:txBody>
        </p:sp>
      </p:grpSp>
      <p:grpSp>
        <p:nvGrpSpPr>
          <p:cNvPr id="37" name="组合 36"/>
          <p:cNvGrpSpPr/>
          <p:nvPr/>
        </p:nvGrpSpPr>
        <p:grpSpPr>
          <a:xfrm>
            <a:off x="7555521" y="3006082"/>
            <a:ext cx="3393252" cy="2863562"/>
            <a:chOff x="7708335" y="4309436"/>
            <a:chExt cx="3393252" cy="2863562"/>
          </a:xfrm>
        </p:grpSpPr>
        <p:grpSp>
          <p:nvGrpSpPr>
            <p:cNvPr id="38" name="组合 37"/>
            <p:cNvGrpSpPr/>
            <p:nvPr/>
          </p:nvGrpSpPr>
          <p:grpSpPr>
            <a:xfrm>
              <a:off x="8100296" y="4309436"/>
              <a:ext cx="2659395" cy="1093458"/>
              <a:chOff x="5963500" y="4928834"/>
              <a:chExt cx="2659395" cy="1093458"/>
            </a:xfrm>
          </p:grpSpPr>
          <p:sp>
            <p:nvSpPr>
              <p:cNvPr id="40" name="椭圆 39"/>
              <p:cNvSpPr/>
              <p:nvPr/>
            </p:nvSpPr>
            <p:spPr>
              <a:xfrm>
                <a:off x="6222749"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008905" y="4928834"/>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1997</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5963500" y="5512852"/>
                <a:ext cx="2659395" cy="509440"/>
                <a:chOff x="4381065" y="5898712"/>
                <a:chExt cx="2659395" cy="509440"/>
              </a:xfrm>
            </p:grpSpPr>
            <p:sp>
              <p:nvSpPr>
                <p:cNvPr id="44" name="等腰三角形 43"/>
                <p:cNvSpPr/>
                <p:nvPr/>
              </p:nvSpPr>
              <p:spPr>
                <a:xfrm>
                  <a:off x="4614288" y="5898712"/>
                  <a:ext cx="251460" cy="21677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文本框 44"/>
                <p:cNvSpPr txBox="1"/>
                <p:nvPr/>
              </p:nvSpPr>
              <p:spPr>
                <a:xfrm>
                  <a:off x="4381065" y="6007100"/>
                  <a:ext cx="717917"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POW</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6189303" y="6033581"/>
                  <a:ext cx="851157" cy="374571"/>
                </a:xfrm>
                <a:prstGeom prst="roundRect">
                  <a:avLst/>
                </a:prstGeom>
                <a:solidFill>
                  <a:schemeClr val="tx2"/>
                </a:solid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RPOW</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10" name="椭圆 109"/>
              <p:cNvSpPr/>
              <p:nvPr/>
            </p:nvSpPr>
            <p:spPr>
              <a:xfrm>
                <a:off x="8076194"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nvSpPr>
            <p:spPr>
              <a:xfrm>
                <a:off x="7859877" y="4986388"/>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2005</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7708335" y="5418672"/>
              <a:ext cx="1560252" cy="1754326"/>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Adam Back</a:t>
              </a:r>
              <a:r>
                <a:rPr lang="zh-CN" altLang="en-US" sz="1200" dirty="0">
                  <a:latin typeface="微软雅黑" panose="020B0503020204020204" pitchFamily="34" charset="-122"/>
                  <a:ea typeface="微软雅黑" panose="020B0503020204020204" pitchFamily="34" charset="-122"/>
                </a:rPr>
                <a:t>发明了</a:t>
              </a:r>
              <a:r>
                <a:rPr lang="en-US" altLang="zh-CN" sz="1200" dirty="0" err="1">
                  <a:latin typeface="微软雅黑" panose="020B0503020204020204" pitchFamily="34" charset="-122"/>
                  <a:ea typeface="微软雅黑" panose="020B0503020204020204" pitchFamily="34" charset="-122"/>
                </a:rPr>
                <a:t>Hashcash</a:t>
              </a:r>
              <a:r>
                <a:rPr lang="zh-CN" altLang="en-US" sz="1200" dirty="0">
                  <a:latin typeface="微软雅黑" panose="020B0503020204020204" pitchFamily="34" charset="-122"/>
                  <a:ea typeface="微软雅黑" panose="020B0503020204020204" pitchFamily="34" charset="-122"/>
                </a:rPr>
                <a:t>，一种工作量证明演算法（</a:t>
              </a:r>
              <a:r>
                <a:rPr lang="en-US" altLang="zh-CN" sz="1200" dirty="0">
                  <a:latin typeface="微软雅黑" panose="020B0503020204020204" pitchFamily="34" charset="-122"/>
                  <a:ea typeface="微软雅黑" panose="020B0503020204020204" pitchFamily="34" charset="-122"/>
                </a:rPr>
                <a:t>Proof of Work</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POW</a:t>
              </a:r>
              <a:r>
                <a:rPr lang="zh-CN" altLang="en-US" sz="1200" dirty="0">
                  <a:latin typeface="微软雅黑" panose="020B0503020204020204" pitchFamily="34" charset="-122"/>
                  <a:ea typeface="微软雅黑" panose="020B0503020204020204" pitchFamily="34" charset="-122"/>
                </a:rPr>
                <a:t>，此演算法仰赖成本函数的不可逆特性，达到容易被验证，但很难被破解的特性</a:t>
              </a:r>
              <a:endParaRPr lang="en-US" altLang="zh-CN" sz="1200" dirty="0">
                <a:latin typeface="微软雅黑" panose="020B0503020204020204" pitchFamily="34" charset="-122"/>
                <a:ea typeface="微软雅黑" panose="020B0503020204020204" pitchFamily="34" charset="-122"/>
              </a:endParaRPr>
            </a:p>
          </p:txBody>
        </p:sp>
        <p:sp>
          <p:nvSpPr>
            <p:cNvPr id="113" name="矩形 112"/>
            <p:cNvSpPr/>
            <p:nvPr/>
          </p:nvSpPr>
          <p:spPr>
            <a:xfrm>
              <a:off x="9566636" y="5469505"/>
              <a:ext cx="1534951" cy="1015663"/>
            </a:xfrm>
            <a:prstGeom prst="rect">
              <a:avLst/>
            </a:prstGeom>
          </p:spPr>
          <p:txBody>
            <a:bodyPr wrap="square">
              <a:spAutoFit/>
            </a:bodyPr>
            <a:lstStyle/>
            <a:p>
              <a:pPr algn="just"/>
              <a:r>
                <a:rPr lang="en-US" altLang="zh-CN" sz="1200" dirty="0">
                  <a:latin typeface="微软雅黑" panose="020B0503020204020204" pitchFamily="34" charset="-122"/>
                  <a:ea typeface="微软雅黑" panose="020B0503020204020204" pitchFamily="34" charset="-122"/>
                </a:rPr>
                <a:t>Hal Finney</a:t>
              </a:r>
              <a:r>
                <a:rPr lang="zh-CN" altLang="en-US" sz="1200" dirty="0">
                  <a:latin typeface="微软雅黑" panose="020B0503020204020204" pitchFamily="34" charset="-122"/>
                  <a:ea typeface="微软雅黑" panose="020B0503020204020204" pitchFamily="34" charset="-122"/>
                </a:rPr>
                <a:t>提出可重复使用的工作量证明机制（</a:t>
              </a:r>
              <a:r>
                <a:rPr lang="en-US" altLang="zh-CN" sz="1200" dirty="0">
                  <a:latin typeface="微软雅黑" panose="020B0503020204020204" pitchFamily="34" charset="-122"/>
                  <a:ea typeface="微软雅黑" panose="020B0503020204020204" pitchFamily="34" charset="-122"/>
                </a:rPr>
                <a:t>Reusable Proofs of Work</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RPOW</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grpSp>
      <p:sp>
        <p:nvSpPr>
          <p:cNvPr id="55" name="Slide Number Placeholder 4"/>
          <p:cNvSpPr txBox="1">
            <a:spLocks/>
          </p:cNvSpPr>
          <p:nvPr/>
        </p:nvSpPr>
        <p:spPr>
          <a:xfrm>
            <a:off x="9168657" y="556736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mj-lt"/>
              <a:buNone/>
            </a:pPr>
            <a:fld id="{97825172-C4F3-44F6-99C8-3DC9A1672199}" type="slidenum">
              <a:rPr lang="zh-CN" altLang="en-US" smtClean="0"/>
              <a:pPr>
                <a:buFont typeface="+mj-lt"/>
                <a:buNone/>
              </a:pPr>
              <a:t>23</a:t>
            </a:fld>
            <a:endParaRPr lang="zh-CN" altLang="en-US" dirty="0"/>
          </a:p>
        </p:txBody>
      </p:sp>
      <p:grpSp>
        <p:nvGrpSpPr>
          <p:cNvPr id="92" name="组合 91"/>
          <p:cNvGrpSpPr/>
          <p:nvPr/>
        </p:nvGrpSpPr>
        <p:grpSpPr>
          <a:xfrm>
            <a:off x="6857262" y="3304421"/>
            <a:ext cx="4487059" cy="542863"/>
            <a:chOff x="3029321" y="5227173"/>
            <a:chExt cx="4487059" cy="542863"/>
          </a:xfrm>
        </p:grpSpPr>
        <p:sp>
          <p:nvSpPr>
            <p:cNvPr id="94" name="椭圆 93"/>
            <p:cNvSpPr/>
            <p:nvPr/>
          </p:nvSpPr>
          <p:spPr>
            <a:xfrm>
              <a:off x="3193025" y="5228481"/>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文本框 94"/>
            <p:cNvSpPr txBox="1"/>
            <p:nvPr/>
          </p:nvSpPr>
          <p:spPr>
            <a:xfrm>
              <a:off x="3029321" y="5435346"/>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1992</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105" name="椭圆 104"/>
            <p:cNvSpPr/>
            <p:nvPr/>
          </p:nvSpPr>
          <p:spPr>
            <a:xfrm>
              <a:off x="5412433" y="5227173"/>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文本框 105"/>
            <p:cNvSpPr txBox="1"/>
            <p:nvPr/>
          </p:nvSpPr>
          <p:spPr>
            <a:xfrm>
              <a:off x="5198590" y="5462259"/>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1998</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114" name="椭圆 113"/>
            <p:cNvSpPr/>
            <p:nvPr/>
          </p:nvSpPr>
          <p:spPr>
            <a:xfrm>
              <a:off x="7057353" y="5235937"/>
              <a:ext cx="199410" cy="19941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文本框 115"/>
            <p:cNvSpPr txBox="1"/>
            <p:nvPr/>
          </p:nvSpPr>
          <p:spPr>
            <a:xfrm>
              <a:off x="6889285" y="5462259"/>
              <a:ext cx="627095" cy="307777"/>
            </a:xfrm>
            <a:prstGeom prst="rect">
              <a:avLst/>
            </a:prstGeom>
            <a:noFill/>
          </p:spPr>
          <p:txBody>
            <a:bodyPr wrap="none" rtlCol="0">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2008</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65031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892412" cy="1077218"/>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现行货币体系的问题</a:t>
            </a:r>
          </a:p>
          <a:p>
            <a:endParaRPr lang="zh-CN" altLang="en-US" sz="3200" b="1" dirty="0">
              <a:solidFill>
                <a:srgbClr val="358FCB"/>
              </a:solidFill>
              <a:latin typeface="Georgia" charset="0"/>
              <a:ea typeface="Georgia" charset="0"/>
              <a:cs typeface="Georgia" charset="0"/>
            </a:endParaRPr>
          </a:p>
        </p:txBody>
      </p:sp>
      <p:sp>
        <p:nvSpPr>
          <p:cNvPr id="6" name="文本框 5"/>
          <p:cNvSpPr txBox="1"/>
          <p:nvPr/>
        </p:nvSpPr>
        <p:spPr>
          <a:xfrm>
            <a:off x="1050758" y="2278234"/>
            <a:ext cx="7523747" cy="646331"/>
          </a:xfrm>
          <a:prstGeom prst="rect">
            <a:avLst/>
          </a:prstGeom>
          <a:noFill/>
        </p:spPr>
        <p:txBody>
          <a:bodyPr wrap="square" rtlCol="0">
            <a:spAutoFit/>
          </a:bodyPr>
          <a:lstStyle/>
          <a:p>
            <a:endParaRPr lang="en-US" altLang="zh-CN" dirty="0"/>
          </a:p>
          <a:p>
            <a:endParaRPr lang="en-US" altLang="zh-CN" dirty="0"/>
          </a:p>
        </p:txBody>
      </p:sp>
      <p:sp>
        <p:nvSpPr>
          <p:cNvPr id="9" name="TextBox 12"/>
          <p:cNvSpPr txBox="1"/>
          <p:nvPr/>
        </p:nvSpPr>
        <p:spPr>
          <a:xfrm>
            <a:off x="777034" y="1503146"/>
            <a:ext cx="5186414" cy="3323987"/>
          </a:xfrm>
          <a:prstGeom prst="rect">
            <a:avLst/>
          </a:prstGeom>
          <a:noFill/>
        </p:spPr>
        <p:txBody>
          <a:bodyPr wrap="square" rtlCol="0">
            <a:spAutoFit/>
          </a:bodyPr>
          <a:lstStyle/>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政府信用担保发行</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货币滥发贬值</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银行体系提供金融服务</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Georgia" panose="02040502050405020303" pitchFamily="18" charset="0"/>
                <a:ea typeface="Times New Roman" charset="0"/>
                <a:cs typeface="Times New Roman" charset="0"/>
              </a:rPr>
              <a:t>金融危机</a:t>
            </a:r>
            <a:endParaRPr lang="en-US" altLang="zh-CN" sz="2800" b="1" dirty="0">
              <a:solidFill>
                <a:schemeClr val="tx1">
                  <a:lumMod val="50000"/>
                  <a:lumOff val="50000"/>
                </a:schemeClr>
              </a:solidFill>
              <a:latin typeface="Georgia" panose="02040502050405020303" pitchFamily="18" charset="0"/>
              <a:ea typeface="Times New Roman" charset="0"/>
              <a:cs typeface="Times New Roman" charset="0"/>
            </a:endParaRPr>
          </a:p>
          <a:p>
            <a:pPr marL="1371600" lvl="2" indent="-457200">
              <a:lnSpc>
                <a:spcPct val="150000"/>
              </a:lnSpc>
              <a:buClr>
                <a:srgbClr val="4E9F8E"/>
              </a:buClr>
              <a:buFont typeface="Arial" panose="020B0604020202020204" pitchFamily="34" charset="0"/>
              <a:buChar char="•"/>
            </a:pPr>
            <a:endParaRPr lang="en-US"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3"/>
          <a:stretch>
            <a:fillRect/>
          </a:stretch>
        </p:blipFill>
        <p:spPr>
          <a:xfrm>
            <a:off x="7921592" y="500139"/>
            <a:ext cx="2867525" cy="2913405"/>
          </a:xfrm>
          <a:prstGeom prst="rect">
            <a:avLst/>
          </a:prstGeom>
        </p:spPr>
      </p:pic>
      <p:pic>
        <p:nvPicPr>
          <p:cNvPr id="3" name="图片 2"/>
          <p:cNvPicPr>
            <a:picLocks noChangeAspect="1"/>
          </p:cNvPicPr>
          <p:nvPr/>
        </p:nvPicPr>
        <p:blipFill>
          <a:blip r:embed="rId4"/>
          <a:stretch>
            <a:fillRect/>
          </a:stretch>
        </p:blipFill>
        <p:spPr>
          <a:xfrm>
            <a:off x="7091836" y="3668146"/>
            <a:ext cx="4380952" cy="2628571"/>
          </a:xfrm>
          <a:prstGeom prst="rect">
            <a:avLst/>
          </a:prstGeom>
        </p:spPr>
      </p:pic>
      <p:sp>
        <p:nvSpPr>
          <p:cNvPr id="4" name="矩形 3"/>
          <p:cNvSpPr/>
          <p:nvPr/>
        </p:nvSpPr>
        <p:spPr>
          <a:xfrm>
            <a:off x="622433" y="4561970"/>
            <a:ext cx="6096000" cy="646331"/>
          </a:xfrm>
          <a:prstGeom prst="rect">
            <a:avLst/>
          </a:prstGeom>
        </p:spPr>
        <p:txBody>
          <a:bodyPr>
            <a:spAutoFit/>
          </a:bodyPr>
          <a:lstStyle/>
          <a:p>
            <a:r>
              <a:rPr lang="en-US" altLang="zh-CN" b="1" dirty="0">
                <a:solidFill>
                  <a:srgbClr val="5A5A5A"/>
                </a:solidFill>
                <a:latin typeface="Helvetica Neue"/>
              </a:rPr>
              <a:t>The Times 03/Jan/2009 Chancellor on brink of second bailout for banks</a:t>
            </a:r>
            <a:endParaRPr lang="zh-CN" altLang="en-US" b="1" dirty="0"/>
          </a:p>
        </p:txBody>
      </p:sp>
    </p:spTree>
    <p:extLst>
      <p:ext uri="{BB962C8B-B14F-4D97-AF65-F5344CB8AC3E}">
        <p14:creationId xmlns:p14="http://schemas.microsoft.com/office/powerpoint/2010/main" val="368926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48249" y="1110137"/>
            <a:ext cx="5730374" cy="1751419"/>
          </a:xfrm>
          <a:prstGeom prst="rect">
            <a:avLst/>
          </a:prstGeom>
        </p:spPr>
      </p:pic>
      <p:sp>
        <p:nvSpPr>
          <p:cNvPr id="12" name="TextBox 11"/>
          <p:cNvSpPr txBox="1"/>
          <p:nvPr/>
        </p:nvSpPr>
        <p:spPr>
          <a:xfrm>
            <a:off x="777034" y="500139"/>
            <a:ext cx="100860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源起</a:t>
            </a:r>
          </a:p>
        </p:txBody>
      </p:sp>
      <p:sp>
        <p:nvSpPr>
          <p:cNvPr id="6" name="文本框 5"/>
          <p:cNvSpPr txBox="1"/>
          <p:nvPr/>
        </p:nvSpPr>
        <p:spPr>
          <a:xfrm>
            <a:off x="1050758" y="1339516"/>
            <a:ext cx="7523747" cy="646331"/>
          </a:xfrm>
          <a:prstGeom prst="rect">
            <a:avLst/>
          </a:prstGeom>
          <a:noFill/>
        </p:spPr>
        <p:txBody>
          <a:bodyPr wrap="square" rtlCol="0">
            <a:spAutoFit/>
          </a:bodyPr>
          <a:lstStyle/>
          <a:p>
            <a:endParaRPr lang="en-US" altLang="zh-CN" dirty="0"/>
          </a:p>
          <a:p>
            <a:endParaRPr lang="en-US" altLang="zh-CN" dirty="0"/>
          </a:p>
        </p:txBody>
      </p:sp>
      <p:sp>
        <p:nvSpPr>
          <p:cNvPr id="9" name="TextBox 12"/>
          <p:cNvSpPr txBox="1"/>
          <p:nvPr/>
        </p:nvSpPr>
        <p:spPr>
          <a:xfrm>
            <a:off x="518139" y="1362698"/>
            <a:ext cx="7198566" cy="6186309"/>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中本聪</a:t>
            </a:r>
            <a:r>
              <a:rPr lang="en-US" altLang="zh-CN" sz="2400" b="1" dirty="0">
                <a:solidFill>
                  <a:schemeClr val="tx1">
                    <a:lumMod val="50000"/>
                    <a:lumOff val="50000"/>
                  </a:schemeClr>
                </a:solidFill>
                <a:latin typeface="Times New Roman" charset="0"/>
                <a:ea typeface="Times New Roman" charset="0"/>
                <a:cs typeface="Times New Roman" charset="0"/>
              </a:rPr>
              <a:t>(</a:t>
            </a:r>
            <a:r>
              <a:rPr lang="en-US" altLang="en-US" sz="2400" b="1" dirty="0">
                <a:solidFill>
                  <a:schemeClr val="tx1">
                    <a:lumMod val="50000"/>
                    <a:lumOff val="50000"/>
                  </a:schemeClr>
                </a:solidFill>
                <a:latin typeface="Times New Roman" charset="0"/>
                <a:ea typeface="Times New Roman" charset="0"/>
                <a:cs typeface="Times New Roman" charset="0"/>
              </a:rPr>
              <a:t>Satoshi Nakamoto), 2008</a:t>
            </a: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比特币</a:t>
            </a:r>
            <a:r>
              <a:rPr lang="en-US" altLang="zh-CN" sz="2400" dirty="0">
                <a:solidFill>
                  <a:schemeClr val="tx1">
                    <a:lumMod val="50000"/>
                    <a:lumOff val="50000"/>
                  </a:schemeClr>
                </a:solidFill>
                <a:latin typeface="Times New Roman" charset="0"/>
                <a:ea typeface="Times New Roman" charset="0"/>
                <a:cs typeface="Times New Roman" charset="0"/>
              </a:rPr>
              <a:t>:</a:t>
            </a:r>
            <a:r>
              <a:rPr lang="zh-CN" altLang="en-US" sz="2400" dirty="0">
                <a:solidFill>
                  <a:schemeClr val="tx1">
                    <a:lumMod val="50000"/>
                    <a:lumOff val="50000"/>
                  </a:schemeClr>
                </a:solidFill>
                <a:latin typeface="Times New Roman" charset="0"/>
                <a:ea typeface="Times New Roman" charset="0"/>
                <a:cs typeface="Times New Roman" charset="0"/>
              </a:rPr>
              <a:t>一种点对点的电子现金系统</a:t>
            </a:r>
          </a:p>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总共将发行</a:t>
            </a:r>
            <a:r>
              <a:rPr lang="en-US" altLang="zh-CN" sz="2400" b="1" dirty="0">
                <a:solidFill>
                  <a:schemeClr val="tx1">
                    <a:lumMod val="50000"/>
                    <a:lumOff val="50000"/>
                  </a:schemeClr>
                </a:solidFill>
                <a:latin typeface="Times New Roman" charset="0"/>
                <a:ea typeface="Times New Roman" charset="0"/>
                <a:cs typeface="Times New Roman" charset="0"/>
              </a:rPr>
              <a:t>2100</a:t>
            </a:r>
            <a:r>
              <a:rPr lang="zh-CN" altLang="en-US" sz="2400" b="1" dirty="0">
                <a:solidFill>
                  <a:schemeClr val="tx1">
                    <a:lumMod val="50000"/>
                    <a:lumOff val="50000"/>
                  </a:schemeClr>
                </a:solidFill>
                <a:latin typeface="Times New Roman" charset="0"/>
                <a:ea typeface="Times New Roman" charset="0"/>
                <a:cs typeface="Times New Roman" charset="0"/>
              </a:rPr>
              <a:t>万个比特币</a:t>
            </a: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目前已生成</a:t>
            </a:r>
            <a:r>
              <a:rPr lang="en-US" altLang="zh-CN" sz="2400" dirty="0">
                <a:solidFill>
                  <a:schemeClr val="tx1">
                    <a:lumMod val="50000"/>
                    <a:lumOff val="50000"/>
                  </a:schemeClr>
                </a:solidFill>
                <a:latin typeface="Times New Roman" charset="0"/>
                <a:ea typeface="Times New Roman" charset="0"/>
                <a:cs typeface="Times New Roman" charset="0"/>
              </a:rPr>
              <a:t>1600</a:t>
            </a:r>
            <a:r>
              <a:rPr lang="zh-CN" altLang="en-US" sz="2400" dirty="0">
                <a:solidFill>
                  <a:schemeClr val="tx1">
                    <a:lumMod val="50000"/>
                    <a:lumOff val="50000"/>
                  </a:schemeClr>
                </a:solidFill>
                <a:latin typeface="Times New Roman" charset="0"/>
                <a:ea typeface="Times New Roman" charset="0"/>
                <a:cs typeface="Times New Roman" charset="0"/>
              </a:rPr>
              <a:t>万个</a:t>
            </a:r>
            <a:endParaRPr lang="en-US" altLang="zh-CN" sz="2400" dirty="0">
              <a:solidFill>
                <a:schemeClr val="tx1">
                  <a:lumMod val="50000"/>
                  <a:lumOff val="50000"/>
                </a:schemeClr>
              </a:solidFill>
              <a:latin typeface="Times New Roman" charset="0"/>
              <a:ea typeface="Times New Roman" charset="0"/>
              <a:cs typeface="Times New Roman" charset="0"/>
            </a:endParaRP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总市场规模估计在</a:t>
            </a:r>
            <a:r>
              <a:rPr lang="en-US" altLang="zh-CN" sz="2400" dirty="0">
                <a:solidFill>
                  <a:schemeClr val="tx1">
                    <a:lumMod val="50000"/>
                    <a:lumOff val="50000"/>
                  </a:schemeClr>
                </a:solidFill>
                <a:latin typeface="Times New Roman" charset="0"/>
                <a:ea typeface="Times New Roman" charset="0"/>
                <a:cs typeface="Times New Roman" charset="0"/>
              </a:rPr>
              <a:t>400</a:t>
            </a:r>
            <a:r>
              <a:rPr lang="zh-CN" altLang="en-US" sz="2400" dirty="0">
                <a:solidFill>
                  <a:schemeClr val="tx1">
                    <a:lumMod val="50000"/>
                    <a:lumOff val="50000"/>
                  </a:schemeClr>
                </a:solidFill>
                <a:latin typeface="Times New Roman" charset="0"/>
                <a:ea typeface="Times New Roman" charset="0"/>
                <a:cs typeface="Times New Roman" charset="0"/>
              </a:rPr>
              <a:t>亿美元左右</a:t>
            </a:r>
          </a:p>
          <a:p>
            <a:pPr marL="228589" indent="-228589">
              <a:lnSpc>
                <a:spcPct val="150000"/>
              </a:lnSpc>
              <a:buClr>
                <a:srgbClr val="4E9F8E"/>
              </a:buClr>
              <a:buFont typeface="Wingdings" panose="05000000000000000000" pitchFamily="2" charset="2"/>
              <a:buChar char="v"/>
            </a:pPr>
            <a:r>
              <a:rPr lang="zh-CN" altLang="en-US" sz="2400" b="1" dirty="0">
                <a:solidFill>
                  <a:schemeClr val="tx1">
                    <a:lumMod val="50000"/>
                    <a:lumOff val="50000"/>
                  </a:schemeClr>
                </a:solidFill>
                <a:latin typeface="Times New Roman" charset="0"/>
                <a:ea typeface="Times New Roman" charset="0"/>
                <a:cs typeface="Times New Roman" charset="0"/>
              </a:rPr>
              <a:t>迄今最成功的区块链应用</a:t>
            </a:r>
          </a:p>
          <a:p>
            <a:pPr lvl="2" indent="-457200">
              <a:lnSpc>
                <a:spcPct val="150000"/>
              </a:lnSpc>
              <a:buClr>
                <a:srgbClr val="4E9F8E"/>
              </a:buClr>
              <a:buFont typeface="Courier New" charset="0"/>
              <a:buChar char="o"/>
            </a:pPr>
            <a:r>
              <a:rPr lang="en-US" altLang="zh-CN" sz="2400" dirty="0">
                <a:solidFill>
                  <a:schemeClr val="tx1">
                    <a:lumMod val="50000"/>
                    <a:lumOff val="50000"/>
                  </a:schemeClr>
                </a:solidFill>
                <a:latin typeface="Times New Roman" charset="0"/>
                <a:ea typeface="Times New Roman" charset="0"/>
                <a:cs typeface="Times New Roman" charset="0"/>
              </a:rPr>
              <a:t>9</a:t>
            </a:r>
            <a:r>
              <a:rPr lang="zh-CN" altLang="en-US" sz="2400" dirty="0">
                <a:solidFill>
                  <a:schemeClr val="tx1">
                    <a:lumMod val="50000"/>
                    <a:lumOff val="50000"/>
                  </a:schemeClr>
                </a:solidFill>
                <a:latin typeface="Times New Roman" charset="0"/>
                <a:ea typeface="Times New Roman" charset="0"/>
                <a:cs typeface="Times New Roman" charset="0"/>
              </a:rPr>
              <a:t>年来没有出现过任何一次服务暂停</a:t>
            </a:r>
            <a:endParaRPr lang="en-US" altLang="zh-CN" sz="2400" dirty="0">
              <a:solidFill>
                <a:schemeClr val="tx1">
                  <a:lumMod val="50000"/>
                  <a:lumOff val="50000"/>
                </a:schemeClr>
              </a:solidFill>
              <a:latin typeface="Times New Roman" charset="0"/>
              <a:ea typeface="Times New Roman" charset="0"/>
              <a:cs typeface="Times New Roman" charset="0"/>
            </a:endParaRPr>
          </a:p>
          <a:p>
            <a:pPr lvl="2" indent="-457200">
              <a:lnSpc>
                <a:spcPct val="150000"/>
              </a:lnSpc>
              <a:buClr>
                <a:srgbClr val="4E9F8E"/>
              </a:buClr>
              <a:buFont typeface="Courier New" charset="0"/>
              <a:buChar char="o"/>
            </a:pPr>
            <a:r>
              <a:rPr lang="zh-CN" altLang="en-US" sz="2400" dirty="0">
                <a:solidFill>
                  <a:schemeClr val="tx1">
                    <a:lumMod val="50000"/>
                    <a:lumOff val="50000"/>
                  </a:schemeClr>
                </a:solidFill>
                <a:latin typeface="Times New Roman" charset="0"/>
                <a:ea typeface="Times New Roman" charset="0"/>
                <a:cs typeface="Times New Roman" charset="0"/>
              </a:rPr>
              <a:t>任何交易均可被追溯，但交易者却是匿名的</a:t>
            </a:r>
          </a:p>
          <a:p>
            <a:pPr lvl="2" indent="-457200">
              <a:lnSpc>
                <a:spcPct val="150000"/>
              </a:lnSpc>
              <a:buClr>
                <a:srgbClr val="4E9F8E"/>
              </a:buClr>
              <a:buFont typeface="Courier New" charset="0"/>
              <a:buChar char="o"/>
            </a:pPr>
            <a:endParaRPr lang="zh-CN" altLang="en-US" sz="2400"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400" b="1" dirty="0">
              <a:solidFill>
                <a:schemeClr val="tx1">
                  <a:lumMod val="50000"/>
                  <a:lumOff val="50000"/>
                </a:schemeClr>
              </a:solidFill>
              <a:latin typeface="Times New Roman" charset="0"/>
              <a:ea typeface="Times New Roman" charset="0"/>
              <a:cs typeface="Times New Roman"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890" y="356090"/>
            <a:ext cx="3583655" cy="87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7716705" y="3516842"/>
            <a:ext cx="3994796" cy="2248922"/>
          </a:xfrm>
          <a:prstGeom prst="rect">
            <a:avLst/>
          </a:prstGeom>
        </p:spPr>
      </p:pic>
    </p:spTree>
    <p:extLst>
      <p:ext uri="{BB962C8B-B14F-4D97-AF65-F5344CB8AC3E}">
        <p14:creationId xmlns:p14="http://schemas.microsoft.com/office/powerpoint/2010/main" val="4170663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5652509"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Part I   </a:t>
            </a:r>
            <a:r>
              <a:rPr lang="zh-CN" altLang="en-US" sz="4400" b="1" dirty="0">
                <a:solidFill>
                  <a:srgbClr val="358FCB"/>
                </a:solidFill>
                <a:latin typeface="Georgia" charset="0"/>
                <a:ea typeface="Georgia" charset="0"/>
                <a:cs typeface="Georgia" charset="0"/>
              </a:rPr>
              <a:t>从比特币开始</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528583" y="2139880"/>
            <a:ext cx="7198566" cy="286232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源起</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数字货币</a:t>
            </a:r>
            <a:endParaRPr lang="en-US" altLang="zh-CN" sz="4000" b="1" dirty="0">
              <a:solidFill>
                <a:srgbClr val="FF0000"/>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比特币技术原理</a:t>
            </a:r>
            <a:endParaRPr lang="en-US" altLang="zh-CN" sz="4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806557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3068469"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什么是数字货币</a:t>
            </a:r>
          </a:p>
        </p:txBody>
      </p:sp>
      <p:sp>
        <p:nvSpPr>
          <p:cNvPr id="6" name="文本框 5"/>
          <p:cNvSpPr txBox="1"/>
          <p:nvPr/>
        </p:nvSpPr>
        <p:spPr>
          <a:xfrm>
            <a:off x="1050758" y="1339516"/>
            <a:ext cx="7523747" cy="646331"/>
          </a:xfrm>
          <a:prstGeom prst="rect">
            <a:avLst/>
          </a:prstGeom>
          <a:noFill/>
        </p:spPr>
        <p:txBody>
          <a:bodyPr wrap="square" rtlCol="0">
            <a:spAutoFit/>
          </a:bodyPr>
          <a:lstStyle/>
          <a:p>
            <a:endParaRPr lang="en-US" altLang="zh-CN" dirty="0"/>
          </a:p>
          <a:p>
            <a:endParaRPr lang="en-US" altLang="zh-CN"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769" y="1413108"/>
            <a:ext cx="3698875"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45644" y="3199046"/>
            <a:ext cx="3251200" cy="2157412"/>
          </a:xfrm>
          <a:prstGeom prst="rect">
            <a:avLst/>
          </a:prstGeom>
          <a:noFill/>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582" y="3127608"/>
            <a:ext cx="32781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52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352" y="5113538"/>
            <a:ext cx="4491648" cy="17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77034" y="500139"/>
            <a:ext cx="636424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电子货币与（民间）数字货币对比</a:t>
            </a:r>
          </a:p>
        </p:txBody>
      </p:sp>
      <p:grpSp>
        <p:nvGrpSpPr>
          <p:cNvPr id="56" name="组合 55"/>
          <p:cNvGrpSpPr/>
          <p:nvPr/>
        </p:nvGrpSpPr>
        <p:grpSpPr>
          <a:xfrm>
            <a:off x="1218737" y="1512067"/>
            <a:ext cx="9979678" cy="3261691"/>
            <a:chOff x="1218737" y="1512067"/>
            <a:chExt cx="9979678" cy="3261691"/>
          </a:xfrm>
        </p:grpSpPr>
        <p:grpSp>
          <p:nvGrpSpPr>
            <p:cNvPr id="52" name="组合 51"/>
            <p:cNvGrpSpPr/>
            <p:nvPr/>
          </p:nvGrpSpPr>
          <p:grpSpPr>
            <a:xfrm>
              <a:off x="1218737" y="1523196"/>
              <a:ext cx="9979678" cy="3250562"/>
              <a:chOff x="939768" y="1662681"/>
              <a:chExt cx="9979678" cy="3250562"/>
            </a:xfrm>
          </p:grpSpPr>
          <p:grpSp>
            <p:nvGrpSpPr>
              <p:cNvPr id="29" name="组合 28"/>
              <p:cNvGrpSpPr/>
              <p:nvPr/>
            </p:nvGrpSpPr>
            <p:grpSpPr>
              <a:xfrm>
                <a:off x="939768" y="1662681"/>
                <a:ext cx="9979678" cy="3250562"/>
                <a:chOff x="846778" y="1383430"/>
                <a:chExt cx="9979678" cy="3250562"/>
              </a:xfrm>
            </p:grpSpPr>
            <p:cxnSp>
              <p:nvCxnSpPr>
                <p:cNvPr id="3" name="直接连接符 2"/>
                <p:cNvCxnSpPr/>
                <p:nvPr/>
              </p:nvCxnSpPr>
              <p:spPr>
                <a:xfrm>
                  <a:off x="854524" y="1835471"/>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40253" y="1386010"/>
                  <a:ext cx="0" cy="3247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1944" y="2313327"/>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9363" y="2775699"/>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6778" y="3238064"/>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59697" y="3700434"/>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72607" y="4162798"/>
                  <a:ext cx="994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44712" y="1383430"/>
                  <a:ext cx="0" cy="3247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80280" y="4631412"/>
                  <a:ext cx="994617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2488226" y="1681641"/>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电子货币</a:t>
                </a:r>
              </a:p>
            </p:txBody>
          </p:sp>
          <p:sp>
            <p:nvSpPr>
              <p:cNvPr id="31" name="矩形 30"/>
              <p:cNvSpPr/>
              <p:nvPr/>
            </p:nvSpPr>
            <p:spPr>
              <a:xfrm>
                <a:off x="6616763" y="1679875"/>
                <a:ext cx="1569660"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民间数字货币</a:t>
                </a:r>
                <a:endParaRPr lang="zh-CN" altLang="en-US" b="1" cap="none" spc="0" dirty="0">
                  <a:ln/>
                  <a:solidFill>
                    <a:schemeClr val="accent3"/>
                  </a:solidFill>
                  <a:effectLst/>
                </a:endParaRPr>
              </a:p>
            </p:txBody>
          </p:sp>
          <p:sp>
            <p:nvSpPr>
              <p:cNvPr id="32" name="矩形 31"/>
              <p:cNvSpPr/>
              <p:nvPr/>
            </p:nvSpPr>
            <p:spPr>
              <a:xfrm>
                <a:off x="1091789" y="2180238"/>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定价方式</a:t>
                </a:r>
                <a:endParaRPr lang="zh-CN" altLang="en-US" b="1" cap="none" spc="0" dirty="0">
                  <a:ln/>
                  <a:solidFill>
                    <a:schemeClr val="accent3"/>
                  </a:solidFill>
                  <a:effectLst/>
                </a:endParaRPr>
              </a:p>
            </p:txBody>
          </p:sp>
          <p:sp>
            <p:nvSpPr>
              <p:cNvPr id="33" name="矩形 32"/>
              <p:cNvSpPr/>
              <p:nvPr/>
            </p:nvSpPr>
            <p:spPr>
              <a:xfrm>
                <a:off x="1110251" y="2653098"/>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价值属性</a:t>
                </a:r>
                <a:endParaRPr lang="zh-CN" altLang="en-US" b="1" cap="none" spc="0" dirty="0">
                  <a:ln/>
                  <a:solidFill>
                    <a:schemeClr val="accent3"/>
                  </a:solidFill>
                  <a:effectLst/>
                </a:endParaRPr>
              </a:p>
            </p:txBody>
          </p:sp>
          <p:sp>
            <p:nvSpPr>
              <p:cNvPr id="34" name="矩形 33"/>
              <p:cNvSpPr/>
              <p:nvPr/>
            </p:nvSpPr>
            <p:spPr>
              <a:xfrm>
                <a:off x="1558228" y="3084973"/>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发行</a:t>
                </a:r>
                <a:endParaRPr lang="zh-CN" altLang="en-US" b="1" cap="none" spc="0" dirty="0">
                  <a:ln/>
                  <a:solidFill>
                    <a:schemeClr val="accent3"/>
                  </a:solidFill>
                  <a:effectLst/>
                </a:endParaRPr>
              </a:p>
            </p:txBody>
          </p:sp>
          <p:sp>
            <p:nvSpPr>
              <p:cNvPr id="35" name="矩形 34"/>
              <p:cNvSpPr/>
              <p:nvPr/>
            </p:nvSpPr>
            <p:spPr>
              <a:xfrm>
                <a:off x="1553454" y="3563023"/>
                <a:ext cx="646331"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记账</a:t>
                </a:r>
                <a:endParaRPr lang="zh-CN" altLang="en-US" b="1" cap="none" spc="0" dirty="0">
                  <a:ln/>
                  <a:solidFill>
                    <a:schemeClr val="accent3"/>
                  </a:solidFill>
                  <a:effectLst/>
                </a:endParaRPr>
              </a:p>
            </p:txBody>
          </p:sp>
          <p:sp>
            <p:nvSpPr>
              <p:cNvPr id="36" name="矩形 35"/>
              <p:cNvSpPr/>
              <p:nvPr/>
            </p:nvSpPr>
            <p:spPr>
              <a:xfrm>
                <a:off x="1553454" y="4052696"/>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流通</a:t>
                </a:r>
                <a:endParaRPr lang="zh-CN" altLang="en-US" b="1" cap="none" spc="0" dirty="0">
                  <a:ln/>
                  <a:solidFill>
                    <a:schemeClr val="accent3"/>
                  </a:solidFill>
                  <a:effectLst/>
                </a:endParaRPr>
              </a:p>
            </p:txBody>
          </p:sp>
          <p:sp>
            <p:nvSpPr>
              <p:cNvPr id="37" name="矩形 36"/>
              <p:cNvSpPr/>
              <p:nvPr/>
            </p:nvSpPr>
            <p:spPr>
              <a:xfrm>
                <a:off x="1091789" y="4515344"/>
                <a:ext cx="110799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具体案例</a:t>
                </a:r>
                <a:endParaRPr lang="zh-CN" altLang="en-US" b="1" cap="none" spc="0" dirty="0">
                  <a:ln/>
                  <a:solidFill>
                    <a:schemeClr val="accent3"/>
                  </a:solidFill>
                  <a:effectLst/>
                </a:endParaRPr>
              </a:p>
            </p:txBody>
          </p:sp>
          <p:sp>
            <p:nvSpPr>
              <p:cNvPr id="40" name="矩形 39"/>
              <p:cNvSpPr/>
              <p:nvPr/>
            </p:nvSpPr>
            <p:spPr>
              <a:xfrm>
                <a:off x="2493338" y="2159496"/>
                <a:ext cx="1800493"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以主权货币计价</a:t>
                </a:r>
              </a:p>
            </p:txBody>
          </p:sp>
          <p:sp>
            <p:nvSpPr>
              <p:cNvPr id="41" name="矩形 40"/>
              <p:cNvSpPr/>
              <p:nvPr/>
            </p:nvSpPr>
            <p:spPr>
              <a:xfrm>
                <a:off x="6625330" y="2142242"/>
                <a:ext cx="203132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以其自身价值计价</a:t>
                </a:r>
              </a:p>
            </p:txBody>
          </p:sp>
          <p:sp>
            <p:nvSpPr>
              <p:cNvPr id="42" name="矩形 41"/>
              <p:cNvSpPr/>
              <p:nvPr/>
            </p:nvSpPr>
            <p:spPr>
              <a:xfrm>
                <a:off x="2488226" y="2668383"/>
                <a:ext cx="203132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受到货币政策影响</a:t>
                </a:r>
                <a:endParaRPr lang="zh-CN" altLang="en-US" b="1" cap="none" spc="0" dirty="0">
                  <a:ln/>
                  <a:solidFill>
                    <a:schemeClr val="accent3"/>
                  </a:solidFill>
                  <a:effectLst/>
                </a:endParaRPr>
              </a:p>
            </p:txBody>
          </p:sp>
          <p:sp>
            <p:nvSpPr>
              <p:cNvPr id="43" name="矩形 42"/>
              <p:cNvSpPr/>
              <p:nvPr/>
            </p:nvSpPr>
            <p:spPr>
              <a:xfrm>
                <a:off x="6602251" y="2620097"/>
                <a:ext cx="410881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由供需决定（在中国被视为大宗商品）</a:t>
                </a:r>
              </a:p>
            </p:txBody>
          </p:sp>
          <p:sp>
            <p:nvSpPr>
              <p:cNvPr id="44" name="矩形 43"/>
              <p:cNvSpPr/>
              <p:nvPr/>
            </p:nvSpPr>
            <p:spPr>
              <a:xfrm>
                <a:off x="2509218" y="3099205"/>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央行</a:t>
                </a:r>
                <a:endParaRPr lang="zh-CN" altLang="en-US" b="1" cap="none" spc="0" dirty="0">
                  <a:ln/>
                  <a:solidFill>
                    <a:schemeClr val="accent3"/>
                  </a:solidFill>
                  <a:effectLst/>
                </a:endParaRPr>
              </a:p>
            </p:txBody>
          </p:sp>
          <p:sp>
            <p:nvSpPr>
              <p:cNvPr id="45" name="矩形 44"/>
              <p:cNvSpPr/>
              <p:nvPr/>
            </p:nvSpPr>
            <p:spPr>
              <a:xfrm>
                <a:off x="6632088" y="3082464"/>
                <a:ext cx="64633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算法</a:t>
                </a:r>
                <a:endParaRPr lang="zh-CN" altLang="en-US" b="1" cap="none" spc="0" dirty="0">
                  <a:ln/>
                  <a:solidFill>
                    <a:schemeClr val="accent3"/>
                  </a:solidFill>
                  <a:effectLst/>
                </a:endParaRPr>
              </a:p>
            </p:txBody>
          </p:sp>
          <p:sp>
            <p:nvSpPr>
              <p:cNvPr id="46" name="矩形 45"/>
              <p:cNvSpPr/>
              <p:nvPr/>
            </p:nvSpPr>
            <p:spPr>
              <a:xfrm>
                <a:off x="2510860" y="3575141"/>
                <a:ext cx="110799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多个账本</a:t>
                </a:r>
              </a:p>
            </p:txBody>
          </p:sp>
          <p:sp>
            <p:nvSpPr>
              <p:cNvPr id="47" name="矩形 46"/>
              <p:cNvSpPr/>
              <p:nvPr/>
            </p:nvSpPr>
            <p:spPr>
              <a:xfrm>
                <a:off x="6420494" y="3573039"/>
                <a:ext cx="1531188"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cap="none" spc="0" dirty="0">
                    <a:ln/>
                    <a:solidFill>
                      <a:schemeClr val="accent3"/>
                    </a:solidFill>
                    <a:effectLst/>
                  </a:rPr>
                  <a:t>   分布式账本</a:t>
                </a:r>
              </a:p>
            </p:txBody>
          </p:sp>
          <p:sp>
            <p:nvSpPr>
              <p:cNvPr id="48" name="矩形 47"/>
              <p:cNvSpPr/>
              <p:nvPr/>
            </p:nvSpPr>
            <p:spPr>
              <a:xfrm>
                <a:off x="2488226" y="4039357"/>
                <a:ext cx="226215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信息流和资金流分离</a:t>
                </a:r>
                <a:endParaRPr lang="zh-CN" altLang="en-US" b="1" cap="none" spc="0" dirty="0">
                  <a:ln/>
                  <a:solidFill>
                    <a:schemeClr val="accent3"/>
                  </a:solidFill>
                  <a:effectLst/>
                </a:endParaRPr>
              </a:p>
            </p:txBody>
          </p:sp>
          <p:sp>
            <p:nvSpPr>
              <p:cNvPr id="49" name="矩形 48"/>
              <p:cNvSpPr/>
              <p:nvPr/>
            </p:nvSpPr>
            <p:spPr>
              <a:xfrm>
                <a:off x="6625330" y="4022689"/>
                <a:ext cx="226215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信息流和资金流合一</a:t>
                </a:r>
                <a:endParaRPr lang="zh-CN" altLang="en-US" b="1" cap="none" spc="0" dirty="0">
                  <a:ln/>
                  <a:solidFill>
                    <a:schemeClr val="accent3"/>
                  </a:solidFill>
                  <a:effectLst/>
                </a:endParaRPr>
              </a:p>
            </p:txBody>
          </p:sp>
          <p:sp>
            <p:nvSpPr>
              <p:cNvPr id="50" name="矩形 49"/>
              <p:cNvSpPr/>
              <p:nvPr/>
            </p:nvSpPr>
            <p:spPr>
              <a:xfrm>
                <a:off x="2509218" y="4499875"/>
                <a:ext cx="2492990"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微信支付、支付宝钱包</a:t>
                </a:r>
                <a:endParaRPr lang="zh-CN" altLang="en-US" b="1" cap="none" spc="0" dirty="0">
                  <a:ln/>
                  <a:solidFill>
                    <a:schemeClr val="accent3"/>
                  </a:solidFill>
                  <a:effectLst/>
                </a:endParaRPr>
              </a:p>
            </p:txBody>
          </p:sp>
          <p:sp>
            <p:nvSpPr>
              <p:cNvPr id="51" name="矩形 50"/>
              <p:cNvSpPr/>
              <p:nvPr/>
            </p:nvSpPr>
            <p:spPr>
              <a:xfrm>
                <a:off x="6633507" y="4488872"/>
                <a:ext cx="877164"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a:solidFill>
                      <a:schemeClr val="accent3"/>
                    </a:solidFill>
                  </a:rPr>
                  <a:t>比特币</a:t>
                </a:r>
                <a:endParaRPr lang="zh-CN" altLang="en-US" b="1" cap="none" spc="0" dirty="0">
                  <a:ln/>
                  <a:solidFill>
                    <a:schemeClr val="accent3"/>
                  </a:solidFill>
                  <a:effectLst/>
                </a:endParaRPr>
              </a:p>
            </p:txBody>
          </p:sp>
        </p:grpSp>
        <p:cxnSp>
          <p:nvCxnSpPr>
            <p:cNvPr id="55" name="直接连接符 54"/>
            <p:cNvCxnSpPr/>
            <p:nvPr/>
          </p:nvCxnSpPr>
          <p:spPr>
            <a:xfrm>
              <a:off x="1218737" y="1512067"/>
              <a:ext cx="9946176"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4378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77034" y="500139"/>
            <a:ext cx="5128327"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央行数字货币与比特币对比</a:t>
            </a:r>
          </a:p>
        </p:txBody>
      </p:sp>
      <p:grpSp>
        <p:nvGrpSpPr>
          <p:cNvPr id="68" name="组合 67"/>
          <p:cNvGrpSpPr/>
          <p:nvPr/>
        </p:nvGrpSpPr>
        <p:grpSpPr>
          <a:xfrm>
            <a:off x="1331808" y="1409958"/>
            <a:ext cx="9686597" cy="3990249"/>
            <a:chOff x="1056430" y="1049878"/>
            <a:chExt cx="9686597" cy="3990249"/>
          </a:xfrm>
        </p:grpSpPr>
        <p:grpSp>
          <p:nvGrpSpPr>
            <p:cNvPr id="61" name="组合 60"/>
            <p:cNvGrpSpPr/>
            <p:nvPr/>
          </p:nvGrpSpPr>
          <p:grpSpPr>
            <a:xfrm>
              <a:off x="1056430" y="1049878"/>
              <a:ext cx="9686597" cy="3982782"/>
              <a:chOff x="1056430" y="1049878"/>
              <a:chExt cx="9686597" cy="3982782"/>
            </a:xfrm>
          </p:grpSpPr>
          <p:grpSp>
            <p:nvGrpSpPr>
              <p:cNvPr id="52" name="组合 51"/>
              <p:cNvGrpSpPr/>
              <p:nvPr/>
            </p:nvGrpSpPr>
            <p:grpSpPr>
              <a:xfrm>
                <a:off x="1056430" y="1078850"/>
                <a:ext cx="9686597" cy="3953810"/>
                <a:chOff x="1499448" y="1072878"/>
                <a:chExt cx="9686597" cy="3953810"/>
              </a:xfrm>
            </p:grpSpPr>
            <p:cxnSp>
              <p:nvCxnSpPr>
                <p:cNvPr id="34" name="直接连接符 33"/>
                <p:cNvCxnSpPr/>
                <p:nvPr/>
              </p:nvCxnSpPr>
              <p:spPr>
                <a:xfrm>
                  <a:off x="1499448" y="1075487"/>
                  <a:ext cx="6752" cy="3951201"/>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499448" y="1072878"/>
                  <a:ext cx="9686597" cy="3953810"/>
                  <a:chOff x="1474705" y="1104781"/>
                  <a:chExt cx="9686597" cy="3953810"/>
                </a:xfrm>
              </p:grpSpPr>
              <p:cxnSp>
                <p:nvCxnSpPr>
                  <p:cNvPr id="37" name="直接连接符 36"/>
                  <p:cNvCxnSpPr/>
                  <p:nvPr/>
                </p:nvCxnSpPr>
                <p:spPr>
                  <a:xfrm>
                    <a:off x="1474706" y="228899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474706" y="1104781"/>
                    <a:ext cx="9681730" cy="120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74706" y="1423687"/>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474705" y="1725291"/>
                    <a:ext cx="9674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477462" y="1999416"/>
                    <a:ext cx="9674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82644" y="2565342"/>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82644" y="282872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475092" y="5055982"/>
                    <a:ext cx="9681344" cy="26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475092" y="310902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475091" y="339671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86323" y="393196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476738" y="3668495"/>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81457" y="4774221"/>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476737" y="4495257"/>
                    <a:ext cx="967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482030" y="4214662"/>
                    <a:ext cx="9674979" cy="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54" name="直接连接符 53"/>
              <p:cNvCxnSpPr/>
              <p:nvPr/>
            </p:nvCxnSpPr>
            <p:spPr>
              <a:xfrm>
                <a:off x="10734370" y="1049878"/>
                <a:ext cx="6752" cy="395120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3781586" y="1067396"/>
              <a:ext cx="0" cy="325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297116" y="1080874"/>
              <a:ext cx="0" cy="325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781586" y="1699360"/>
              <a:ext cx="0" cy="1383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297116" y="1699360"/>
              <a:ext cx="0" cy="1383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781586" y="3370780"/>
              <a:ext cx="0" cy="1665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297116" y="3374182"/>
              <a:ext cx="0" cy="166594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1677081" y="1464448"/>
            <a:ext cx="8456560" cy="3957443"/>
            <a:chOff x="1499448" y="1082854"/>
            <a:chExt cx="8456560" cy="3957443"/>
          </a:xfrm>
        </p:grpSpPr>
        <p:sp>
          <p:nvSpPr>
            <p:cNvPr id="13" name="矩形 12"/>
            <p:cNvSpPr/>
            <p:nvPr/>
          </p:nvSpPr>
          <p:spPr>
            <a:xfrm>
              <a:off x="3853513" y="1100350"/>
              <a:ext cx="126188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央行数字货币</a:t>
              </a:r>
            </a:p>
          </p:txBody>
        </p:sp>
        <p:sp>
          <p:nvSpPr>
            <p:cNvPr id="14" name="矩形 13"/>
            <p:cNvSpPr/>
            <p:nvPr/>
          </p:nvSpPr>
          <p:spPr>
            <a:xfrm>
              <a:off x="7463149" y="1082854"/>
              <a:ext cx="723276"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比特币</a:t>
              </a:r>
              <a:endParaRPr lang="zh-CN" altLang="en-US" sz="1400" b="1" cap="none" spc="0" dirty="0">
                <a:ln/>
                <a:solidFill>
                  <a:schemeClr val="accent3"/>
                </a:solidFill>
                <a:effectLst/>
              </a:endParaRPr>
            </a:p>
          </p:txBody>
        </p:sp>
        <p:sp>
          <p:nvSpPr>
            <p:cNvPr id="15" name="矩形 14"/>
            <p:cNvSpPr/>
            <p:nvPr/>
          </p:nvSpPr>
          <p:spPr>
            <a:xfrm>
              <a:off x="1558947" y="1364389"/>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发行机制</a:t>
              </a:r>
              <a:endParaRPr lang="zh-CN" altLang="en-US" sz="1400" b="1" cap="none" spc="0" dirty="0">
                <a:ln/>
                <a:solidFill>
                  <a:schemeClr val="accent3"/>
                </a:solidFill>
                <a:effectLst/>
              </a:endParaRPr>
            </a:p>
          </p:txBody>
        </p:sp>
        <p:sp>
          <p:nvSpPr>
            <p:cNvPr id="16" name="矩形 15"/>
            <p:cNvSpPr/>
            <p:nvPr/>
          </p:nvSpPr>
          <p:spPr>
            <a:xfrm>
              <a:off x="1529138" y="1932107"/>
              <a:ext cx="72327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发行量</a:t>
              </a:r>
              <a:endParaRPr lang="zh-CN" altLang="en-US" sz="1400" b="1" cap="none" spc="0" dirty="0">
                <a:ln/>
                <a:solidFill>
                  <a:schemeClr val="accent3"/>
                </a:solidFill>
                <a:effectLst/>
              </a:endParaRPr>
            </a:p>
          </p:txBody>
        </p:sp>
        <p:sp>
          <p:nvSpPr>
            <p:cNvPr id="17" name="矩形 16"/>
            <p:cNvSpPr/>
            <p:nvPr/>
          </p:nvSpPr>
          <p:spPr>
            <a:xfrm>
              <a:off x="1531703" y="2208447"/>
              <a:ext cx="144142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发行量决定因素</a:t>
              </a:r>
              <a:endParaRPr lang="zh-CN" altLang="en-US" sz="1400" b="1" cap="none" spc="0" dirty="0">
                <a:ln/>
                <a:solidFill>
                  <a:schemeClr val="accent3"/>
                </a:solidFill>
                <a:effectLst/>
              </a:endParaRPr>
            </a:p>
          </p:txBody>
        </p:sp>
        <p:sp>
          <p:nvSpPr>
            <p:cNvPr id="18" name="矩形 17"/>
            <p:cNvSpPr/>
            <p:nvPr/>
          </p:nvSpPr>
          <p:spPr>
            <a:xfrm>
              <a:off x="1546647" y="2484794"/>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发行成本</a:t>
              </a:r>
              <a:endParaRPr lang="zh-CN" altLang="en-US" sz="1400" b="1" cap="none" spc="0" dirty="0">
                <a:ln/>
                <a:solidFill>
                  <a:schemeClr val="accent3"/>
                </a:solidFill>
                <a:effectLst/>
              </a:endParaRPr>
            </a:p>
          </p:txBody>
        </p:sp>
        <p:sp>
          <p:nvSpPr>
            <p:cNvPr id="19" name="矩形 18"/>
            <p:cNvSpPr/>
            <p:nvPr/>
          </p:nvSpPr>
          <p:spPr>
            <a:xfrm>
              <a:off x="1515039" y="3316164"/>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内在价值</a:t>
              </a:r>
              <a:endParaRPr lang="zh-CN" altLang="en-US" sz="1400" b="1" cap="none" spc="0" dirty="0">
                <a:ln/>
                <a:solidFill>
                  <a:schemeClr val="accent3"/>
                </a:solidFill>
                <a:effectLst/>
              </a:endParaRPr>
            </a:p>
          </p:txBody>
        </p:sp>
        <p:sp>
          <p:nvSpPr>
            <p:cNvPr id="20" name="矩形 19"/>
            <p:cNvSpPr/>
            <p:nvPr/>
          </p:nvSpPr>
          <p:spPr>
            <a:xfrm>
              <a:off x="1499448" y="3577800"/>
              <a:ext cx="1261884"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是否央行负债</a:t>
              </a:r>
              <a:endParaRPr lang="zh-CN" altLang="en-US" sz="1400" b="1" cap="none" spc="0" dirty="0">
                <a:ln/>
                <a:solidFill>
                  <a:schemeClr val="accent3"/>
                </a:solidFill>
                <a:effectLst/>
              </a:endParaRPr>
            </a:p>
          </p:txBody>
        </p:sp>
        <p:sp>
          <p:nvSpPr>
            <p:cNvPr id="21" name="矩形 20"/>
            <p:cNvSpPr/>
            <p:nvPr/>
          </p:nvSpPr>
          <p:spPr>
            <a:xfrm>
              <a:off x="1531235" y="1640262"/>
              <a:ext cx="180049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是否有中央发行机构</a:t>
              </a:r>
            </a:p>
          </p:txBody>
        </p:sp>
        <p:sp>
          <p:nvSpPr>
            <p:cNvPr id="22" name="矩形 21"/>
            <p:cNvSpPr/>
            <p:nvPr/>
          </p:nvSpPr>
          <p:spPr>
            <a:xfrm>
              <a:off x="1529377" y="4461575"/>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价值尺度</a:t>
              </a:r>
            </a:p>
          </p:txBody>
        </p:sp>
        <p:sp>
          <p:nvSpPr>
            <p:cNvPr id="25" name="矩形 24"/>
            <p:cNvSpPr/>
            <p:nvPr/>
          </p:nvSpPr>
          <p:spPr>
            <a:xfrm>
              <a:off x="1533601" y="2748939"/>
              <a:ext cx="180049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是否有中央调节机制</a:t>
              </a:r>
              <a:endParaRPr lang="zh-CN" altLang="en-US" sz="1400" b="1" cap="none" spc="0" dirty="0">
                <a:ln/>
                <a:solidFill>
                  <a:schemeClr val="accent3"/>
                </a:solidFill>
                <a:effectLst/>
              </a:endParaRPr>
            </a:p>
          </p:txBody>
        </p:sp>
        <p:sp>
          <p:nvSpPr>
            <p:cNvPr id="26" name="矩形 25"/>
            <p:cNvSpPr/>
            <p:nvPr/>
          </p:nvSpPr>
          <p:spPr>
            <a:xfrm>
              <a:off x="1515038" y="4177760"/>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储值手段</a:t>
              </a:r>
              <a:endParaRPr lang="zh-CN" altLang="en-US" sz="1400" b="1" cap="none" spc="0" dirty="0">
                <a:ln/>
                <a:solidFill>
                  <a:schemeClr val="accent3"/>
                </a:solidFill>
                <a:effectLst/>
              </a:endParaRPr>
            </a:p>
          </p:txBody>
        </p:sp>
        <p:sp>
          <p:nvSpPr>
            <p:cNvPr id="27" name="矩形 26"/>
            <p:cNvSpPr/>
            <p:nvPr/>
          </p:nvSpPr>
          <p:spPr>
            <a:xfrm>
              <a:off x="1523403" y="3055755"/>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cap="none" spc="0" dirty="0">
                  <a:ln/>
                  <a:solidFill>
                    <a:schemeClr val="accent3"/>
                  </a:solidFill>
                  <a:effectLst/>
                </a:rPr>
                <a:t>经济价值</a:t>
              </a:r>
            </a:p>
          </p:txBody>
        </p:sp>
        <p:sp>
          <p:nvSpPr>
            <p:cNvPr id="29" name="矩形 28"/>
            <p:cNvSpPr/>
            <p:nvPr/>
          </p:nvSpPr>
          <p:spPr>
            <a:xfrm>
              <a:off x="1499448" y="4728948"/>
              <a:ext cx="1082348"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是否本位币</a:t>
              </a:r>
              <a:endParaRPr lang="zh-CN" altLang="en-US" sz="1400" b="1" cap="none" spc="0" dirty="0">
                <a:ln/>
                <a:solidFill>
                  <a:schemeClr val="accent3"/>
                </a:solidFill>
                <a:effectLst/>
              </a:endParaRPr>
            </a:p>
          </p:txBody>
        </p:sp>
        <p:sp>
          <p:nvSpPr>
            <p:cNvPr id="31" name="矩形 30"/>
            <p:cNvSpPr/>
            <p:nvPr/>
          </p:nvSpPr>
          <p:spPr>
            <a:xfrm>
              <a:off x="1515039" y="3872038"/>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交易媒介</a:t>
              </a:r>
              <a:endParaRPr lang="zh-CN" altLang="en-US" sz="1400" b="1" cap="none" spc="0" dirty="0">
                <a:ln/>
                <a:solidFill>
                  <a:schemeClr val="accent3"/>
                </a:solidFill>
                <a:effectLst/>
              </a:endParaRPr>
            </a:p>
          </p:txBody>
        </p:sp>
        <p:sp>
          <p:nvSpPr>
            <p:cNvPr id="74" name="矩形 73"/>
            <p:cNvSpPr/>
            <p:nvPr/>
          </p:nvSpPr>
          <p:spPr>
            <a:xfrm>
              <a:off x="3957524" y="4425740"/>
              <a:ext cx="1620958"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是，但有通胀风险</a:t>
              </a:r>
              <a:endParaRPr lang="zh-CN" altLang="en-US" sz="1400" b="1" cap="none" spc="0" dirty="0">
                <a:ln/>
                <a:solidFill>
                  <a:schemeClr val="accent3"/>
                </a:solidFill>
                <a:effectLst/>
              </a:endParaRPr>
            </a:p>
          </p:txBody>
        </p:sp>
        <p:sp>
          <p:nvSpPr>
            <p:cNvPr id="77" name="矩形 76"/>
            <p:cNvSpPr/>
            <p:nvPr/>
          </p:nvSpPr>
          <p:spPr>
            <a:xfrm>
              <a:off x="7437369" y="4415538"/>
              <a:ext cx="2518639"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是，但有价格波动和信用风险</a:t>
              </a:r>
              <a:endParaRPr lang="zh-CN" altLang="en-US" sz="1400" b="1" cap="none" spc="0" dirty="0">
                <a:ln/>
                <a:solidFill>
                  <a:schemeClr val="accent3"/>
                </a:solidFill>
                <a:effectLst/>
              </a:endParaRPr>
            </a:p>
          </p:txBody>
        </p:sp>
        <p:sp>
          <p:nvSpPr>
            <p:cNvPr id="78" name="矩形 77"/>
            <p:cNvSpPr/>
            <p:nvPr/>
          </p:nvSpPr>
          <p:spPr>
            <a:xfrm>
              <a:off x="3944143" y="1668482"/>
              <a:ext cx="36420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有</a:t>
              </a:r>
              <a:endParaRPr lang="zh-CN" altLang="en-US" sz="1400" b="1" cap="none" spc="0" dirty="0">
                <a:ln/>
                <a:solidFill>
                  <a:schemeClr val="accent3"/>
                </a:solidFill>
                <a:effectLst/>
              </a:endParaRPr>
            </a:p>
          </p:txBody>
        </p:sp>
        <p:sp>
          <p:nvSpPr>
            <p:cNvPr id="79" name="矩形 78"/>
            <p:cNvSpPr/>
            <p:nvPr/>
          </p:nvSpPr>
          <p:spPr>
            <a:xfrm>
              <a:off x="7453323" y="1669297"/>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没有</a:t>
              </a:r>
              <a:endParaRPr lang="zh-CN" altLang="en-US" sz="1400" b="1" cap="none" spc="0" dirty="0">
                <a:ln/>
                <a:solidFill>
                  <a:schemeClr val="accent3"/>
                </a:solidFill>
                <a:effectLst/>
              </a:endParaRPr>
            </a:p>
          </p:txBody>
        </p:sp>
        <p:sp>
          <p:nvSpPr>
            <p:cNvPr id="80" name="矩形 79"/>
            <p:cNvSpPr/>
            <p:nvPr/>
          </p:nvSpPr>
          <p:spPr>
            <a:xfrm>
              <a:off x="3937793" y="1961925"/>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灵活</a:t>
              </a:r>
              <a:endParaRPr lang="zh-CN" altLang="en-US" sz="1400" b="1" cap="none" spc="0" dirty="0">
                <a:ln/>
                <a:solidFill>
                  <a:schemeClr val="accent3"/>
                </a:solidFill>
                <a:effectLst/>
              </a:endParaRPr>
            </a:p>
          </p:txBody>
        </p:sp>
        <p:sp>
          <p:nvSpPr>
            <p:cNvPr id="81" name="矩形 80"/>
            <p:cNvSpPr/>
            <p:nvPr/>
          </p:nvSpPr>
          <p:spPr>
            <a:xfrm>
              <a:off x="7442129" y="1944826"/>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固定</a:t>
              </a:r>
              <a:endParaRPr lang="zh-CN" altLang="en-US" sz="1400" b="1" cap="none" spc="0" dirty="0">
                <a:ln/>
                <a:solidFill>
                  <a:schemeClr val="accent3"/>
                </a:solidFill>
                <a:effectLst/>
              </a:endParaRPr>
            </a:p>
          </p:txBody>
        </p:sp>
        <p:sp>
          <p:nvSpPr>
            <p:cNvPr id="83" name="矩形 82"/>
            <p:cNvSpPr/>
            <p:nvPr/>
          </p:nvSpPr>
          <p:spPr>
            <a:xfrm>
              <a:off x="3944718" y="2234888"/>
              <a:ext cx="1261885"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货币政策目标</a:t>
              </a:r>
              <a:endParaRPr lang="zh-CN" altLang="en-US" sz="1400" b="1" cap="none" spc="0" dirty="0">
                <a:ln/>
                <a:solidFill>
                  <a:schemeClr val="accent3"/>
                </a:solidFill>
                <a:effectLst/>
              </a:endParaRPr>
            </a:p>
          </p:txBody>
        </p:sp>
        <p:sp>
          <p:nvSpPr>
            <p:cNvPr id="84" name="矩形 83"/>
            <p:cNvSpPr/>
            <p:nvPr/>
          </p:nvSpPr>
          <p:spPr>
            <a:xfrm>
              <a:off x="7448335" y="2225133"/>
              <a:ext cx="902811"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电脑程序</a:t>
              </a:r>
              <a:endParaRPr lang="zh-CN" altLang="en-US" sz="1400" b="1" cap="none" spc="0" dirty="0">
                <a:ln/>
                <a:solidFill>
                  <a:schemeClr val="accent3"/>
                </a:solidFill>
                <a:effectLst/>
              </a:endParaRPr>
            </a:p>
          </p:txBody>
        </p:sp>
        <p:sp>
          <p:nvSpPr>
            <p:cNvPr id="85" name="矩形 84"/>
            <p:cNvSpPr/>
            <p:nvPr/>
          </p:nvSpPr>
          <p:spPr>
            <a:xfrm>
              <a:off x="3944143" y="2504008"/>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低</a:t>
              </a:r>
              <a:endParaRPr lang="zh-CN" altLang="en-US" sz="1400" b="1" cap="none" spc="0" dirty="0">
                <a:ln/>
                <a:solidFill>
                  <a:schemeClr val="accent3"/>
                </a:solidFill>
                <a:effectLst/>
              </a:endParaRPr>
            </a:p>
          </p:txBody>
        </p:sp>
        <p:sp>
          <p:nvSpPr>
            <p:cNvPr id="86" name="矩形 85"/>
            <p:cNvSpPr/>
            <p:nvPr/>
          </p:nvSpPr>
          <p:spPr>
            <a:xfrm>
              <a:off x="7439695" y="2501446"/>
              <a:ext cx="144142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高（电脑成本）</a:t>
              </a:r>
              <a:endParaRPr lang="zh-CN" altLang="en-US" sz="1400" b="1" cap="none" spc="0" dirty="0">
                <a:ln/>
                <a:solidFill>
                  <a:schemeClr val="accent3"/>
                </a:solidFill>
                <a:effectLst/>
              </a:endParaRPr>
            </a:p>
          </p:txBody>
        </p:sp>
        <p:sp>
          <p:nvSpPr>
            <p:cNvPr id="87" name="矩形 86"/>
            <p:cNvSpPr/>
            <p:nvPr/>
          </p:nvSpPr>
          <p:spPr>
            <a:xfrm>
              <a:off x="3944197" y="2783077"/>
              <a:ext cx="36420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有</a:t>
              </a:r>
              <a:endParaRPr lang="zh-CN" altLang="en-US" sz="1400" b="1" cap="none" spc="0" dirty="0">
                <a:ln/>
                <a:solidFill>
                  <a:schemeClr val="accent3"/>
                </a:solidFill>
                <a:effectLst/>
              </a:endParaRPr>
            </a:p>
          </p:txBody>
        </p:sp>
        <p:sp>
          <p:nvSpPr>
            <p:cNvPr id="88" name="矩形 87"/>
            <p:cNvSpPr/>
            <p:nvPr/>
          </p:nvSpPr>
          <p:spPr>
            <a:xfrm>
              <a:off x="7448335" y="2759046"/>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89" name="矩形 88"/>
            <p:cNvSpPr/>
            <p:nvPr/>
          </p:nvSpPr>
          <p:spPr>
            <a:xfrm>
              <a:off x="3934260" y="3367006"/>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90" name="矩形 89"/>
            <p:cNvSpPr/>
            <p:nvPr/>
          </p:nvSpPr>
          <p:spPr>
            <a:xfrm>
              <a:off x="7447490" y="3367005"/>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无</a:t>
              </a:r>
              <a:endParaRPr lang="zh-CN" altLang="en-US" sz="1400" b="1" cap="none" spc="0" dirty="0">
                <a:ln/>
                <a:solidFill>
                  <a:schemeClr val="accent3"/>
                </a:solidFill>
                <a:effectLst/>
              </a:endParaRPr>
            </a:p>
          </p:txBody>
        </p:sp>
        <p:sp>
          <p:nvSpPr>
            <p:cNvPr id="91" name="矩形 90"/>
            <p:cNvSpPr/>
            <p:nvPr/>
          </p:nvSpPr>
          <p:spPr>
            <a:xfrm>
              <a:off x="3938893" y="3596940"/>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2" name="矩形 91"/>
            <p:cNvSpPr/>
            <p:nvPr/>
          </p:nvSpPr>
          <p:spPr>
            <a:xfrm>
              <a:off x="7442129" y="3600614"/>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sp>
          <p:nvSpPr>
            <p:cNvPr id="93" name="矩形 92"/>
            <p:cNvSpPr/>
            <p:nvPr/>
          </p:nvSpPr>
          <p:spPr>
            <a:xfrm>
              <a:off x="3949403" y="3882443"/>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4" name="矩形 93"/>
            <p:cNvSpPr/>
            <p:nvPr/>
          </p:nvSpPr>
          <p:spPr>
            <a:xfrm>
              <a:off x="7439695" y="3871821"/>
              <a:ext cx="902812"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小范围是</a:t>
              </a:r>
              <a:endParaRPr lang="zh-CN" altLang="en-US" sz="1400" b="1" cap="none" spc="0" dirty="0">
                <a:ln/>
                <a:solidFill>
                  <a:schemeClr val="accent3"/>
                </a:solidFill>
                <a:effectLst/>
              </a:endParaRPr>
            </a:p>
          </p:txBody>
        </p:sp>
        <p:sp>
          <p:nvSpPr>
            <p:cNvPr id="95" name="矩形 94"/>
            <p:cNvSpPr/>
            <p:nvPr/>
          </p:nvSpPr>
          <p:spPr>
            <a:xfrm>
              <a:off x="3939520" y="4154623"/>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6" name="矩形 95"/>
            <p:cNvSpPr/>
            <p:nvPr/>
          </p:nvSpPr>
          <p:spPr>
            <a:xfrm>
              <a:off x="7442129" y="4146565"/>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sp>
          <p:nvSpPr>
            <p:cNvPr id="97" name="矩形 96"/>
            <p:cNvSpPr/>
            <p:nvPr/>
          </p:nvSpPr>
          <p:spPr>
            <a:xfrm>
              <a:off x="3946560" y="4732520"/>
              <a:ext cx="364203"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是</a:t>
              </a:r>
              <a:endParaRPr lang="zh-CN" altLang="en-US" sz="1400" b="1" cap="none" spc="0" dirty="0">
                <a:ln/>
                <a:solidFill>
                  <a:schemeClr val="accent3"/>
                </a:solidFill>
                <a:effectLst/>
              </a:endParaRPr>
            </a:p>
          </p:txBody>
        </p:sp>
        <p:sp>
          <p:nvSpPr>
            <p:cNvPr id="98" name="矩形 97"/>
            <p:cNvSpPr/>
            <p:nvPr/>
          </p:nvSpPr>
          <p:spPr>
            <a:xfrm>
              <a:off x="7442129" y="4715653"/>
              <a:ext cx="543740" cy="30777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1400" b="1" dirty="0">
                  <a:ln/>
                  <a:solidFill>
                    <a:schemeClr val="accent3"/>
                  </a:solidFill>
                </a:rPr>
                <a:t>不是</a:t>
              </a:r>
              <a:endParaRPr lang="zh-CN" altLang="en-US" sz="1400" b="1" cap="none" spc="0" dirty="0">
                <a:ln/>
                <a:solidFill>
                  <a:schemeClr val="accent3"/>
                </a:solidFill>
                <a:effectLst/>
              </a:endParaRPr>
            </a:p>
          </p:txBody>
        </p:sp>
      </p:grpSp>
      <p:sp>
        <p:nvSpPr>
          <p:cNvPr id="2" name="矩形 1"/>
          <p:cNvSpPr/>
          <p:nvPr/>
        </p:nvSpPr>
        <p:spPr>
          <a:xfrm>
            <a:off x="8624744" y="5534102"/>
            <a:ext cx="2388795" cy="307777"/>
          </a:xfrm>
          <a:prstGeom prst="rect">
            <a:avLst/>
          </a:prstGeom>
        </p:spPr>
        <p:txBody>
          <a:bodyPr wrap="none">
            <a:spAutoFit/>
          </a:bodyPr>
          <a:lstStyle/>
          <a:p>
            <a:r>
              <a:rPr lang="zh-CN" altLang="en-US" sz="1400" dirty="0">
                <a:solidFill>
                  <a:srgbClr val="393939"/>
                </a:solidFill>
              </a:rPr>
              <a:t>数据来源：央行调查统计司</a:t>
            </a:r>
            <a:r>
              <a:rPr lang="zh-CN" altLang="en-US" sz="1400" dirty="0"/>
              <a:t> </a:t>
            </a:r>
          </a:p>
        </p:txBody>
      </p:sp>
    </p:spTree>
    <p:extLst>
      <p:ext uri="{BB962C8B-B14F-4D97-AF65-F5344CB8AC3E}">
        <p14:creationId xmlns:p14="http://schemas.microsoft.com/office/powerpoint/2010/main" val="3107846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183255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排序服务</a:t>
            </a:r>
          </a:p>
        </p:txBody>
      </p:sp>
      <p:sp>
        <p:nvSpPr>
          <p:cNvPr id="3" name="文本框 2">
            <a:extLst>
              <a:ext uri="{FF2B5EF4-FFF2-40B4-BE49-F238E27FC236}">
                <a16:creationId xmlns:a16="http://schemas.microsoft.com/office/drawing/2014/main" id="{D6776E1B-5ECB-4145-A000-FBF60CB679B8}"/>
              </a:ext>
            </a:extLst>
          </p:cNvPr>
          <p:cNvSpPr txBox="1"/>
          <p:nvPr/>
        </p:nvSpPr>
        <p:spPr>
          <a:xfrm>
            <a:off x="777034" y="1263317"/>
            <a:ext cx="11129211" cy="2246769"/>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fabric </a:t>
            </a:r>
            <a:r>
              <a:rPr lang="zh-CN" altLang="en-US" sz="2800" dirty="0">
                <a:solidFill>
                  <a:schemeClr val="tx1">
                    <a:lumMod val="50000"/>
                    <a:lumOff val="50000"/>
                  </a:schemeClr>
                </a:solidFill>
                <a:latin typeface="Times New Roman" charset="0"/>
                <a:cs typeface="Times New Roman" charset="0"/>
              </a:rPr>
              <a:t>的 </a:t>
            </a:r>
            <a:r>
              <a:rPr lang="en-US" altLang="zh-CN" sz="2800" dirty="0">
                <a:solidFill>
                  <a:schemeClr val="tx1">
                    <a:lumMod val="50000"/>
                    <a:lumOff val="50000"/>
                  </a:schemeClr>
                </a:solidFill>
                <a:latin typeface="Times New Roman" charset="0"/>
                <a:cs typeface="Times New Roman" charset="0"/>
              </a:rPr>
              <a:t>ordering service </a:t>
            </a:r>
            <a:r>
              <a:rPr lang="zh-CN" altLang="en-US" sz="2800" dirty="0">
                <a:solidFill>
                  <a:schemeClr val="tx1">
                    <a:lumMod val="50000"/>
                    <a:lumOff val="50000"/>
                  </a:schemeClr>
                </a:solidFill>
                <a:latin typeface="Times New Roman" charset="0"/>
                <a:cs typeface="Times New Roman" charset="0"/>
              </a:rPr>
              <a:t>中定义了两种服务：</a:t>
            </a:r>
            <a:endParaRPr lang="en-US" altLang="zh-CN" sz="2800" dirty="0">
              <a:solidFill>
                <a:schemeClr val="tx1">
                  <a:lumMod val="50000"/>
                  <a:lumOff val="50000"/>
                </a:schemeClr>
              </a:solidFill>
              <a:latin typeface="Times New Roman" charset="0"/>
              <a:cs typeface="Times New Roman" charset="0"/>
            </a:endParaRPr>
          </a:p>
          <a:p>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en-US" sz="2800" dirty="0">
                <a:solidFill>
                  <a:schemeClr val="tx1">
                    <a:lumMod val="50000"/>
                    <a:lumOff val="50000"/>
                  </a:schemeClr>
                </a:solidFill>
                <a:latin typeface="Times New Roman" charset="0"/>
                <a:cs typeface="Times New Roman" charset="0"/>
              </a:rPr>
              <a:t>B</a:t>
            </a:r>
            <a:r>
              <a:rPr lang="en-US" altLang="zh-CN" sz="2800" dirty="0">
                <a:solidFill>
                  <a:schemeClr val="tx1">
                    <a:lumMod val="50000"/>
                    <a:lumOff val="50000"/>
                  </a:schemeClr>
                </a:solidFill>
                <a:latin typeface="Times New Roman" charset="0"/>
                <a:cs typeface="Times New Roman" charset="0"/>
              </a:rPr>
              <a:t>roadcast </a:t>
            </a:r>
            <a:r>
              <a:rPr lang="zh-CN" altLang="en-US" sz="2800" dirty="0">
                <a:solidFill>
                  <a:schemeClr val="tx1">
                    <a:lumMod val="50000"/>
                    <a:lumOff val="50000"/>
                  </a:schemeClr>
                </a:solidFill>
                <a:latin typeface="Times New Roman" charset="0"/>
                <a:cs typeface="Times New Roman" charset="0"/>
              </a:rPr>
              <a:t>服务，用于客户端向 </a:t>
            </a:r>
            <a:r>
              <a:rPr lang="en-US" altLang="zh-CN" sz="2800" dirty="0" err="1">
                <a:solidFill>
                  <a:schemeClr val="tx1">
                    <a:lumMod val="50000"/>
                    <a:lumOff val="50000"/>
                  </a:schemeClr>
                </a:solidFill>
                <a:latin typeface="Times New Roman" charset="0"/>
                <a:cs typeface="Times New Roman" charset="0"/>
              </a:rPr>
              <a:t>orderer</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传递交易</a:t>
            </a:r>
            <a:endParaRPr lang="en-US" altLang="zh-CN" sz="2800" dirty="0">
              <a:solidFill>
                <a:schemeClr val="tx1">
                  <a:lumMod val="50000"/>
                  <a:lumOff val="50000"/>
                </a:schemeClr>
              </a:solidFill>
              <a:latin typeface="Times New Roman" charset="0"/>
              <a:cs typeface="Times New Roman" charset="0"/>
            </a:endParaRPr>
          </a:p>
          <a:p>
            <a:pPr lvl="1"/>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en-US" sz="2800" dirty="0">
                <a:solidFill>
                  <a:schemeClr val="tx1">
                    <a:lumMod val="50000"/>
                    <a:lumOff val="50000"/>
                  </a:schemeClr>
                </a:solidFill>
                <a:latin typeface="Times New Roman" charset="0"/>
                <a:cs typeface="Times New Roman" charset="0"/>
              </a:rPr>
              <a:t>D</a:t>
            </a:r>
            <a:r>
              <a:rPr lang="en-US" altLang="zh-CN" sz="2800" dirty="0">
                <a:solidFill>
                  <a:schemeClr val="tx1">
                    <a:lumMod val="50000"/>
                    <a:lumOff val="50000"/>
                  </a:schemeClr>
                </a:solidFill>
                <a:latin typeface="Times New Roman" charset="0"/>
                <a:cs typeface="Times New Roman" charset="0"/>
              </a:rPr>
              <a:t>eliver </a:t>
            </a:r>
            <a:r>
              <a:rPr lang="zh-CN" altLang="en-US" sz="2800" dirty="0">
                <a:solidFill>
                  <a:schemeClr val="tx1">
                    <a:lumMod val="50000"/>
                    <a:lumOff val="50000"/>
                  </a:schemeClr>
                </a:solidFill>
                <a:latin typeface="Times New Roman" charset="0"/>
                <a:cs typeface="Times New Roman" charset="0"/>
              </a:rPr>
              <a:t>服务，用于客户端或 </a:t>
            </a:r>
            <a:r>
              <a:rPr lang="en-US" altLang="zh-CN" sz="2800" dirty="0">
                <a:solidFill>
                  <a:schemeClr val="tx1">
                    <a:lumMod val="50000"/>
                    <a:lumOff val="50000"/>
                  </a:schemeClr>
                </a:solidFill>
                <a:latin typeface="Times New Roman" charset="0"/>
                <a:cs typeface="Times New Roman" charset="0"/>
              </a:rPr>
              <a:t>peer </a:t>
            </a:r>
            <a:r>
              <a:rPr lang="zh-CN" altLang="en-US" sz="2800" dirty="0">
                <a:solidFill>
                  <a:schemeClr val="tx1">
                    <a:lumMod val="50000"/>
                    <a:lumOff val="50000"/>
                  </a:schemeClr>
                </a:solidFill>
                <a:latin typeface="Times New Roman" charset="0"/>
                <a:cs typeface="Times New Roman" charset="0"/>
              </a:rPr>
              <a:t>从 </a:t>
            </a:r>
            <a:r>
              <a:rPr lang="en-US" altLang="zh-CN" sz="2800" dirty="0" err="1">
                <a:solidFill>
                  <a:schemeClr val="tx1">
                    <a:lumMod val="50000"/>
                    <a:lumOff val="50000"/>
                  </a:schemeClr>
                </a:solidFill>
                <a:latin typeface="Times New Roman" charset="0"/>
                <a:cs typeface="Times New Roman" charset="0"/>
              </a:rPr>
              <a:t>orderer</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获取区块</a:t>
            </a:r>
            <a:endParaRPr lang="en-US" altLang="zh-CN"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385269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959910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数字货币的核心问题：防伪和双花</a:t>
            </a:r>
            <a:r>
              <a:rPr lang="zh-CN" altLang="en-US" sz="2400" b="1" dirty="0">
                <a:solidFill>
                  <a:srgbClr val="358FCB"/>
                </a:solidFill>
                <a:latin typeface="Georgia" charset="0"/>
                <a:ea typeface="Georgia" charset="0"/>
                <a:cs typeface="Georgia" charset="0"/>
              </a:rPr>
              <a:t>（</a:t>
            </a:r>
            <a:r>
              <a:rPr lang="en-US" altLang="zh-CN" sz="2400" b="1" dirty="0">
                <a:solidFill>
                  <a:srgbClr val="358FCB"/>
                </a:solidFill>
                <a:latin typeface="Georgia" charset="0"/>
                <a:ea typeface="Georgia" charset="0"/>
                <a:cs typeface="Georgia" charset="0"/>
              </a:rPr>
              <a:t>double spending</a:t>
            </a:r>
            <a:r>
              <a:rPr lang="zh-CN" altLang="en-US" sz="2400" b="1" dirty="0">
                <a:solidFill>
                  <a:srgbClr val="358FCB"/>
                </a:solidFill>
                <a:latin typeface="Georgia" charset="0"/>
                <a:ea typeface="Georgia" charset="0"/>
                <a:cs typeface="Georgia" charset="0"/>
              </a:rPr>
              <a:t>）</a:t>
            </a:r>
            <a:endParaRPr lang="zh-CN" altLang="en-US" sz="3200" b="1" dirty="0">
              <a:solidFill>
                <a:srgbClr val="358FCB"/>
              </a:solidFill>
              <a:latin typeface="Georgia" charset="0"/>
              <a:ea typeface="Georgia" charset="0"/>
              <a:cs typeface="Georgia"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108" y="1608045"/>
            <a:ext cx="5671473" cy="38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799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5652509"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Part I   </a:t>
            </a:r>
            <a:r>
              <a:rPr lang="zh-CN" altLang="en-US" sz="4400" b="1" dirty="0">
                <a:solidFill>
                  <a:srgbClr val="358FCB"/>
                </a:solidFill>
                <a:latin typeface="Georgia" charset="0"/>
                <a:ea typeface="Georgia" charset="0"/>
                <a:cs typeface="Georgia" charset="0"/>
              </a:rPr>
              <a:t>从比特币开始</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875424" y="2076818"/>
            <a:ext cx="7198566" cy="286232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源起</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数字货币</a:t>
            </a:r>
            <a:endParaRPr lang="en-US" altLang="zh-CN" sz="4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比特币技术原理</a:t>
            </a:r>
            <a:endParaRPr lang="en-US" altLang="zh-CN" sz="40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577498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比特币网络</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095" y="1084914"/>
            <a:ext cx="71056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88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8424101"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比特币的解决方案：公钥、私钥和比特币地址</a:t>
            </a:r>
          </a:p>
        </p:txBody>
      </p:sp>
      <p:sp>
        <p:nvSpPr>
          <p:cNvPr id="6" name="TextBox 12"/>
          <p:cNvSpPr txBox="1"/>
          <p:nvPr/>
        </p:nvSpPr>
        <p:spPr>
          <a:xfrm>
            <a:off x="777034" y="1503146"/>
            <a:ext cx="10099513" cy="3970318"/>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私钥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800" b="1" dirty="0">
                <a:solidFill>
                  <a:schemeClr val="tx1">
                    <a:lumMod val="50000"/>
                    <a:lumOff val="50000"/>
                  </a:schemeClr>
                </a:solidFill>
                <a:latin typeface="Times New Roman" charset="0"/>
                <a:ea typeface="Times New Roman" charset="0"/>
                <a:cs typeface="Times New Roman" charset="0"/>
              </a:rPr>
              <a:t>256</a:t>
            </a:r>
            <a:r>
              <a:rPr lang="zh-CN" altLang="en-US" sz="2800" b="1" dirty="0">
                <a:solidFill>
                  <a:schemeClr val="tx1">
                    <a:lumMod val="50000"/>
                    <a:lumOff val="50000"/>
                  </a:schemeClr>
                </a:solidFill>
                <a:latin typeface="Times New Roman" charset="0"/>
                <a:ea typeface="Times New Roman" charset="0"/>
                <a:cs typeface="Times New Roman" charset="0"/>
              </a:rPr>
              <a:t>位随机数字</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公钥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通过椭圆曲线乘法可以从私钥计算得到公钥</a:t>
            </a:r>
            <a:endParaRPr lang="en-US" altLang="zh-CN" sz="2800" b="1" dirty="0">
              <a:solidFill>
                <a:schemeClr val="tx1">
                  <a:lumMod val="50000"/>
                  <a:lumOff val="50000"/>
                </a:schemeClr>
              </a:solidFill>
              <a:latin typeface="Times New Roman" charset="0"/>
              <a:ea typeface="Times New Roman" charset="0"/>
              <a:cs typeface="Times New Roman" charset="0"/>
            </a:endParaRPr>
          </a:p>
          <a:p>
            <a:pPr lvl="1"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地址</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可公开的精简字符串</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stretch>
            <a:fillRect/>
          </a:stretch>
        </p:blipFill>
        <p:spPr>
          <a:xfrm>
            <a:off x="4334827" y="2275472"/>
            <a:ext cx="7563316" cy="467834"/>
          </a:xfrm>
          <a:prstGeom prst="rect">
            <a:avLst/>
          </a:prstGeom>
        </p:spPr>
      </p:pic>
      <p:sp>
        <p:nvSpPr>
          <p:cNvPr id="7" name="矩形 6"/>
          <p:cNvSpPr/>
          <p:nvPr/>
        </p:nvSpPr>
        <p:spPr>
          <a:xfrm>
            <a:off x="4262122" y="1857240"/>
            <a:ext cx="3630994" cy="369332"/>
          </a:xfrm>
          <a:prstGeom prst="rect">
            <a:avLst/>
          </a:prstGeom>
        </p:spPr>
        <p:txBody>
          <a:bodyPr wrap="none">
            <a:spAutoFit/>
          </a:bodyPr>
          <a:lstStyle/>
          <a:p>
            <a:r>
              <a:rPr lang="en-US" altLang="zh-CN" dirty="0" err="1">
                <a:solidFill>
                  <a:srgbClr val="555555"/>
                </a:solidFill>
                <a:latin typeface="Microsoft YaHei" panose="020B0503020204020204" pitchFamily="34" charset="-122"/>
                <a:ea typeface="Microsoft YaHei" panose="020B0503020204020204" pitchFamily="34" charset="-122"/>
              </a:rPr>
              <a:t>Private_key</a:t>
            </a:r>
            <a:r>
              <a:rPr lang="en-US" altLang="zh-CN" dirty="0">
                <a:solidFill>
                  <a:srgbClr val="555555"/>
                </a:solidFill>
                <a:latin typeface="Microsoft YaHei" panose="020B0503020204020204" pitchFamily="34" charset="-122"/>
                <a:ea typeface="Microsoft YaHei" panose="020B0503020204020204" pitchFamily="34" charset="-122"/>
              </a:rPr>
              <a:t> = SHA256(random)</a:t>
            </a:r>
            <a:endParaRPr lang="zh-CN" altLang="en-US" dirty="0"/>
          </a:p>
        </p:txBody>
      </p:sp>
      <p:sp>
        <p:nvSpPr>
          <p:cNvPr id="10" name="矩形 9"/>
          <p:cNvSpPr/>
          <p:nvPr/>
        </p:nvSpPr>
        <p:spPr>
          <a:xfrm>
            <a:off x="8695867" y="3629343"/>
            <a:ext cx="1180131" cy="369332"/>
          </a:xfrm>
          <a:prstGeom prst="rect">
            <a:avLst/>
          </a:prstGeom>
        </p:spPr>
        <p:txBody>
          <a:bodyPr wrap="none">
            <a:spAutoFit/>
          </a:bodyPr>
          <a:lstStyle/>
          <a:p>
            <a:r>
              <a:rPr lang="zh-CN" altLang="en-US" dirty="0">
                <a:solidFill>
                  <a:srgbClr val="555555"/>
                </a:solidFill>
                <a:latin typeface="Microsoft YaHei" panose="020B0503020204020204" pitchFamily="34" charset="-122"/>
                <a:ea typeface="Microsoft YaHei" panose="020B0503020204020204" pitchFamily="34" charset="-122"/>
              </a:rPr>
              <a:t>K = k * G</a:t>
            </a:r>
          </a:p>
        </p:txBody>
      </p:sp>
      <p:pic>
        <p:nvPicPr>
          <p:cNvPr id="2050" name="Picture 2" descr="http://www.bitcoin86.com/uploads/allimg/141127/1-14112FU3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632" y="4211111"/>
            <a:ext cx="4781005" cy="252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76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使用</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私钥</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对交易进行签名</a:t>
            </a:r>
          </a:p>
        </p:txBody>
      </p:sp>
      <p:pic>
        <p:nvPicPr>
          <p:cNvPr id="12290" name="Picture 2" descr="http://www.bitcoin86.com/uploads/allimg/141127/1-14112FU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033" y="1457559"/>
            <a:ext cx="5429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73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使用</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公钥</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对签名进行验证</a:t>
            </a:r>
          </a:p>
        </p:txBody>
      </p:sp>
      <p:pic>
        <p:nvPicPr>
          <p:cNvPr id="13314" name="Picture 2" descr="http://www.bitcoin86.com/uploads/allimg/141127/1-14112FU3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534" y="1528646"/>
            <a:ext cx="54292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71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10285218"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比特币交易</a:t>
            </a:r>
            <a:r>
              <a:rPr lang="en-US" altLang="zh-CN" sz="3200" b="1" dirty="0">
                <a:solidFill>
                  <a:srgbClr val="358FCB"/>
                </a:solidFill>
                <a:latin typeface="Georgia" charset="0"/>
                <a:ea typeface="Georgia" charset="0"/>
                <a:cs typeface="Georgia" charset="0"/>
              </a:rPr>
              <a:t>: UTXO</a:t>
            </a:r>
            <a:r>
              <a:rPr lang="zh-CN" altLang="en-US" sz="3200" b="1" dirty="0">
                <a:solidFill>
                  <a:srgbClr val="358FCB"/>
                </a:solidFill>
                <a:latin typeface="Georgia" charset="0"/>
                <a:ea typeface="Georgia" charset="0"/>
                <a:cs typeface="Georgia" charset="0"/>
              </a:rPr>
              <a:t>（</a:t>
            </a:r>
            <a:r>
              <a:rPr lang="en-US" altLang="zh-CN" sz="3200" b="1" dirty="0" err="1">
                <a:solidFill>
                  <a:srgbClr val="358FCB"/>
                </a:solidFill>
                <a:latin typeface="Georgia" charset="0"/>
                <a:ea typeface="Georgia" charset="0"/>
                <a:cs typeface="Georgia" charset="0"/>
              </a:rPr>
              <a:t>Unspend</a:t>
            </a:r>
            <a:r>
              <a:rPr lang="en-US" altLang="zh-CN" sz="3200" b="1" dirty="0">
                <a:solidFill>
                  <a:srgbClr val="358FCB"/>
                </a:solidFill>
                <a:latin typeface="Georgia" charset="0"/>
                <a:ea typeface="Georgia" charset="0"/>
                <a:cs typeface="Georgia" charset="0"/>
              </a:rPr>
              <a:t> Transaction Output</a:t>
            </a:r>
            <a:r>
              <a:rPr lang="zh-CN" altLang="en-US" sz="3200" b="1" dirty="0">
                <a:solidFill>
                  <a:srgbClr val="358FCB"/>
                </a:solidFill>
                <a:latin typeface="Georgia" charset="0"/>
                <a:ea typeface="Georgia" charset="0"/>
                <a:cs typeface="Georgia" charset="0"/>
              </a:rPr>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352" y="2166573"/>
            <a:ext cx="9084140" cy="302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026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宏观结构</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39" y="1282088"/>
            <a:ext cx="8878888"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84301" y="4627275"/>
            <a:ext cx="2698175" cy="495585"/>
          </a:xfrm>
          <a:prstGeom prst="rect">
            <a:avLst/>
          </a:prstGeom>
        </p:spPr>
        <p:txBody>
          <a:bodyPr wrap="none">
            <a:spAutoFit/>
          </a:bodyPr>
          <a:lstStyle/>
          <a:p>
            <a:pPr lvl="1">
              <a:lnSpc>
                <a:spcPct val="150000"/>
              </a:lnSpc>
              <a:buClr>
                <a:srgbClr val="4E9F8E"/>
              </a:buClr>
            </a:pPr>
            <a:r>
              <a:rPr lang="zh-CN" altLang="en-US" sz="2000" b="1" dirty="0">
                <a:latin typeface="Arial" charset="0"/>
                <a:ea typeface="Arial" charset="0"/>
                <a:cs typeface="Arial" charset="0"/>
              </a:rPr>
              <a:t>交易真实性判断：</a:t>
            </a:r>
            <a:endParaRPr lang="en-US" altLang="zh-CN" sz="2000" b="1" dirty="0">
              <a:latin typeface="Arial" charset="0"/>
              <a:ea typeface="Arial" charset="0"/>
              <a:cs typeface="Arial" charset="0"/>
            </a:endParaRPr>
          </a:p>
        </p:txBody>
      </p:sp>
      <p:sp>
        <p:nvSpPr>
          <p:cNvPr id="5" name="文本框 4"/>
          <p:cNvSpPr txBox="1"/>
          <p:nvPr/>
        </p:nvSpPr>
        <p:spPr>
          <a:xfrm>
            <a:off x="4107051" y="5147100"/>
            <a:ext cx="2319866" cy="369332"/>
          </a:xfrm>
          <a:prstGeom prst="rect">
            <a:avLst/>
          </a:prstGeom>
          <a:noFill/>
        </p:spPr>
        <p:txBody>
          <a:bodyPr wrap="none" rtlCol="0">
            <a:spAutoFit/>
          </a:bodyPr>
          <a:lstStyle/>
          <a:p>
            <a:pPr marL="285750" indent="-285750">
              <a:buClr>
                <a:srgbClr val="00B0F0"/>
              </a:buClr>
              <a:buSzPct val="80000"/>
              <a:buFont typeface="Wingdings" charset="2"/>
              <a:buChar char="l"/>
            </a:pPr>
            <a:r>
              <a:rPr lang="zh-CN" altLang="en-US" dirty="0">
                <a:solidFill>
                  <a:schemeClr val="tx2"/>
                </a:solidFill>
              </a:rPr>
              <a:t>它存在于最长链中</a:t>
            </a:r>
            <a:endParaRPr kumimoji="1" lang="zh-CN" altLang="en-US" dirty="0">
              <a:solidFill>
                <a:schemeClr val="tx2"/>
              </a:solidFill>
            </a:endParaRPr>
          </a:p>
        </p:txBody>
      </p:sp>
      <p:sp>
        <p:nvSpPr>
          <p:cNvPr id="6" name="文本框 5"/>
          <p:cNvSpPr txBox="1"/>
          <p:nvPr/>
        </p:nvSpPr>
        <p:spPr>
          <a:xfrm>
            <a:off x="4107051" y="5509298"/>
            <a:ext cx="4698722" cy="369332"/>
          </a:xfrm>
          <a:prstGeom prst="rect">
            <a:avLst/>
          </a:prstGeom>
          <a:noFill/>
        </p:spPr>
        <p:txBody>
          <a:bodyPr wrap="none" rtlCol="0">
            <a:spAutoFit/>
          </a:bodyPr>
          <a:lstStyle/>
          <a:p>
            <a:pPr marL="285750" indent="-285750">
              <a:buClr>
                <a:srgbClr val="00B0F0"/>
              </a:buClr>
              <a:buSzPct val="80000"/>
              <a:buFont typeface="Wingdings" charset="2"/>
              <a:buChar char="l"/>
            </a:pPr>
            <a:r>
              <a:rPr lang="zh-CN" altLang="en-US" dirty="0">
                <a:solidFill>
                  <a:schemeClr val="tx2"/>
                </a:solidFill>
              </a:rPr>
              <a:t>经过</a:t>
            </a:r>
            <a:r>
              <a:rPr lang="en-US" altLang="zh-CN" dirty="0">
                <a:solidFill>
                  <a:schemeClr val="tx2"/>
                </a:solidFill>
              </a:rPr>
              <a:t>6</a:t>
            </a:r>
            <a:r>
              <a:rPr lang="zh-CN" altLang="en-US" dirty="0">
                <a:solidFill>
                  <a:schemeClr val="tx2"/>
                </a:solidFill>
              </a:rPr>
              <a:t>个区块验证</a:t>
            </a:r>
            <a:r>
              <a:rPr lang="en-US" altLang="zh-CN" dirty="0">
                <a:solidFill>
                  <a:schemeClr val="tx2"/>
                </a:solidFill>
              </a:rPr>
              <a:t>(</a:t>
            </a:r>
            <a:r>
              <a:rPr lang="zh-CN" altLang="en-US" dirty="0">
                <a:solidFill>
                  <a:schemeClr val="tx2"/>
                </a:solidFill>
              </a:rPr>
              <a:t>区块本身</a:t>
            </a:r>
            <a:r>
              <a:rPr lang="en-US" altLang="zh-CN" dirty="0">
                <a:solidFill>
                  <a:schemeClr val="tx2"/>
                </a:solidFill>
              </a:rPr>
              <a:t>+</a:t>
            </a:r>
            <a:r>
              <a:rPr lang="zh-CN" altLang="en-US" dirty="0">
                <a:solidFill>
                  <a:schemeClr val="tx2"/>
                </a:solidFill>
              </a:rPr>
              <a:t>后续</a:t>
            </a:r>
            <a:r>
              <a:rPr lang="en-US" altLang="zh-CN" dirty="0">
                <a:solidFill>
                  <a:schemeClr val="tx2"/>
                </a:solidFill>
              </a:rPr>
              <a:t>5</a:t>
            </a:r>
            <a:r>
              <a:rPr lang="zh-CN" altLang="en-US" dirty="0">
                <a:solidFill>
                  <a:schemeClr val="tx2"/>
                </a:solidFill>
              </a:rPr>
              <a:t>个区块</a:t>
            </a:r>
            <a:r>
              <a:rPr lang="en-US" altLang="zh-CN" dirty="0">
                <a:solidFill>
                  <a:schemeClr val="tx2"/>
                </a:solidFill>
              </a:rPr>
              <a:t>)</a:t>
            </a:r>
            <a:endParaRPr lang="zh-CN" altLang="en-US" dirty="0">
              <a:solidFill>
                <a:schemeClr val="tx2"/>
              </a:solidFill>
            </a:endParaRPr>
          </a:p>
        </p:txBody>
      </p:sp>
    </p:spTree>
    <p:extLst>
      <p:ext uri="{BB962C8B-B14F-4D97-AF65-F5344CB8AC3E}">
        <p14:creationId xmlns:p14="http://schemas.microsoft.com/office/powerpoint/2010/main" val="1984477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微观结构</a:t>
            </a:r>
          </a:p>
        </p:txBody>
      </p:sp>
      <p:pic>
        <p:nvPicPr>
          <p:cNvPr id="5" name="Picture 2"/>
          <p:cNvPicPr>
            <a:picLocks noChangeAspect="1" noChangeArrowheads="1"/>
          </p:cNvPicPr>
          <p:nvPr/>
        </p:nvPicPr>
        <p:blipFill>
          <a:blip r:embed="rId2" cstate="print"/>
          <a:srcRect/>
          <a:stretch>
            <a:fillRect/>
          </a:stretch>
        </p:blipFill>
        <p:spPr bwMode="auto">
          <a:xfrm>
            <a:off x="5121707" y="1985260"/>
            <a:ext cx="6934023" cy="3243713"/>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233958" y="1985260"/>
            <a:ext cx="4781872" cy="3472264"/>
          </a:xfrm>
          <a:prstGeom prst="rect">
            <a:avLst/>
          </a:prstGeom>
          <a:noFill/>
          <a:ln w="9525">
            <a:noFill/>
            <a:miter lim="800000"/>
            <a:headEnd/>
            <a:tailEnd/>
          </a:ln>
          <a:effectLst/>
        </p:spPr>
      </p:pic>
    </p:spTree>
    <p:extLst>
      <p:ext uri="{BB962C8B-B14F-4D97-AF65-F5344CB8AC3E}">
        <p14:creationId xmlns:p14="http://schemas.microsoft.com/office/powerpoint/2010/main" val="311109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Merkle</a:t>
            </a:r>
            <a:r>
              <a:rPr lang="zh-CN" altLang="en-US" sz="3200" b="1" dirty="0">
                <a:solidFill>
                  <a:srgbClr val="358FCB"/>
                </a:solidFill>
                <a:latin typeface="Georgia" charset="0"/>
                <a:ea typeface="Georgia" charset="0"/>
                <a:cs typeface="Georgia" charset="0"/>
              </a:rPr>
              <a:t>树</a:t>
            </a:r>
          </a:p>
        </p:txBody>
      </p:sp>
      <p:pic>
        <p:nvPicPr>
          <p:cNvPr id="2" name="图片 1"/>
          <p:cNvPicPr>
            <a:picLocks noChangeAspect="1"/>
          </p:cNvPicPr>
          <p:nvPr/>
        </p:nvPicPr>
        <p:blipFill>
          <a:blip r:embed="rId3"/>
          <a:stretch>
            <a:fillRect/>
          </a:stretch>
        </p:blipFill>
        <p:spPr>
          <a:xfrm>
            <a:off x="1520992" y="1538187"/>
            <a:ext cx="8572500" cy="3762375"/>
          </a:xfrm>
          <a:prstGeom prst="rect">
            <a:avLst/>
          </a:prstGeom>
        </p:spPr>
      </p:pic>
    </p:spTree>
    <p:extLst>
      <p:ext uri="{BB962C8B-B14F-4D97-AF65-F5344CB8AC3E}">
        <p14:creationId xmlns:p14="http://schemas.microsoft.com/office/powerpoint/2010/main" val="294976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183255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排序服务</a:t>
            </a:r>
          </a:p>
        </p:txBody>
      </p:sp>
      <p:sp>
        <p:nvSpPr>
          <p:cNvPr id="3" name="文本框 2">
            <a:extLst>
              <a:ext uri="{FF2B5EF4-FFF2-40B4-BE49-F238E27FC236}">
                <a16:creationId xmlns:a16="http://schemas.microsoft.com/office/drawing/2014/main" id="{D6776E1B-5ECB-4145-A000-FBF60CB679B8}"/>
              </a:ext>
            </a:extLst>
          </p:cNvPr>
          <p:cNvSpPr txBox="1"/>
          <p:nvPr/>
        </p:nvSpPr>
        <p:spPr>
          <a:xfrm>
            <a:off x="777034" y="1263317"/>
            <a:ext cx="11129211" cy="4401205"/>
          </a:xfrm>
          <a:prstGeom prst="rect">
            <a:avLst/>
          </a:prstGeom>
          <a:noFill/>
        </p:spPr>
        <p:txBody>
          <a:bodyPr wrap="square" rtlCol="0">
            <a:spAutoFit/>
          </a:bodyPr>
          <a:lstStyle/>
          <a:p>
            <a:r>
              <a:rPr lang="en-US" altLang="zh-CN" sz="2800" dirty="0">
                <a:solidFill>
                  <a:schemeClr val="tx1">
                    <a:lumMod val="50000"/>
                    <a:lumOff val="50000"/>
                  </a:schemeClr>
                </a:solidFill>
                <a:latin typeface="Times New Roman" charset="0"/>
                <a:cs typeface="Times New Roman" charset="0"/>
              </a:rPr>
              <a:t>Fabric</a:t>
            </a:r>
            <a:r>
              <a:rPr lang="zh-CN" altLang="en-US" sz="2800" dirty="0">
                <a:solidFill>
                  <a:schemeClr val="tx1">
                    <a:lumMod val="50000"/>
                    <a:lumOff val="50000"/>
                  </a:schemeClr>
                </a:solidFill>
                <a:latin typeface="Times New Roman" charset="0"/>
                <a:cs typeface="Times New Roman" charset="0"/>
              </a:rPr>
              <a:t>  提供了三种排序方法：</a:t>
            </a:r>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en-US" altLang="zh-CN" sz="2800" dirty="0">
                <a:solidFill>
                  <a:schemeClr val="tx1">
                    <a:lumMod val="50000"/>
                    <a:lumOff val="50000"/>
                  </a:schemeClr>
                </a:solidFill>
                <a:latin typeface="Times New Roman" charset="0"/>
                <a:cs typeface="Times New Roman" charset="0"/>
              </a:rPr>
              <a:t>Solo</a:t>
            </a:r>
            <a:r>
              <a:rPr lang="zh-CN" altLang="en-US" sz="2800" dirty="0">
                <a:solidFill>
                  <a:schemeClr val="tx1">
                    <a:lumMod val="50000"/>
                    <a:lumOff val="50000"/>
                  </a:schemeClr>
                </a:solidFill>
                <a:latin typeface="Times New Roman" charset="0"/>
                <a:cs typeface="Times New Roman" charset="0"/>
              </a:rPr>
              <a:t>：</a:t>
            </a:r>
            <a:r>
              <a:rPr lang="en-US" altLang="zh-CN" sz="2800" dirty="0">
                <a:solidFill>
                  <a:schemeClr val="tx1">
                    <a:lumMod val="50000"/>
                    <a:lumOff val="50000"/>
                  </a:schemeClr>
                </a:solidFill>
                <a:latin typeface="Times New Roman" charset="0"/>
                <a:cs typeface="Times New Roman" charset="0"/>
              </a:rPr>
              <a:t>solo </a:t>
            </a:r>
            <a:r>
              <a:rPr lang="zh-CN" altLang="en-US" sz="2800" dirty="0">
                <a:solidFill>
                  <a:schemeClr val="tx1">
                    <a:lumMod val="50000"/>
                    <a:lumOff val="50000"/>
                  </a:schemeClr>
                </a:solidFill>
                <a:latin typeface="Times New Roman" charset="0"/>
                <a:cs typeface="Times New Roman" charset="0"/>
              </a:rPr>
              <a:t>是非生产模式下的一种易于部署的排序服务方法，即通过单节点服务所有的客户端。无高可用性与可扩展性，常用于测试。</a:t>
            </a:r>
            <a:endParaRPr lang="en-US" altLang="zh-CN" sz="2800" dirty="0">
              <a:solidFill>
                <a:schemeClr val="tx1">
                  <a:lumMod val="50000"/>
                  <a:lumOff val="50000"/>
                </a:schemeClr>
              </a:solidFill>
              <a:latin typeface="Times New Roman" charset="0"/>
              <a:cs typeface="Times New Roman" charset="0"/>
            </a:endParaRPr>
          </a:p>
          <a:p>
            <a:pPr lvl="1"/>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en-US" altLang="zh-CN" sz="2800" dirty="0">
                <a:solidFill>
                  <a:schemeClr val="tx1">
                    <a:lumMod val="50000"/>
                    <a:lumOff val="50000"/>
                  </a:schemeClr>
                </a:solidFill>
                <a:latin typeface="Times New Roman" charset="0"/>
                <a:cs typeface="Times New Roman" charset="0"/>
              </a:rPr>
              <a:t>Kafka</a:t>
            </a:r>
            <a:r>
              <a:rPr lang="zh-CN" altLang="en-US" sz="2800" dirty="0">
                <a:solidFill>
                  <a:schemeClr val="tx1">
                    <a:lumMod val="50000"/>
                    <a:lumOff val="50000"/>
                  </a:schemeClr>
                </a:solidFill>
                <a:latin typeface="Times New Roman" charset="0"/>
                <a:cs typeface="Times New Roman" charset="0"/>
              </a:rPr>
              <a:t>：基于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的排序服务利用了</a:t>
            </a:r>
            <a:r>
              <a:rPr lang="en-US" altLang="zh-CN" sz="2800" dirty="0">
                <a:solidFill>
                  <a:schemeClr val="tx1">
                    <a:lumMod val="50000"/>
                    <a:lumOff val="50000"/>
                  </a:schemeClr>
                </a:solidFill>
                <a:latin typeface="Times New Roman" charset="0"/>
                <a:cs typeface="Times New Roman" charset="0"/>
              </a:rPr>
              <a:t> Kafka </a:t>
            </a:r>
            <a:r>
              <a:rPr lang="zh-CN" altLang="en-US" sz="2800" dirty="0">
                <a:solidFill>
                  <a:schemeClr val="tx1">
                    <a:lumMod val="50000"/>
                    <a:lumOff val="50000"/>
                  </a:schemeClr>
                </a:solidFill>
                <a:latin typeface="Times New Roman" charset="0"/>
                <a:cs typeface="Times New Roman" charset="0"/>
              </a:rPr>
              <a:t>的 </a:t>
            </a:r>
            <a:r>
              <a:rPr lang="en-US" altLang="zh-CN" sz="2800" dirty="0">
                <a:solidFill>
                  <a:schemeClr val="tx1">
                    <a:lumMod val="50000"/>
                    <a:lumOff val="50000"/>
                  </a:schemeClr>
                </a:solidFill>
                <a:latin typeface="Times New Roman" charset="0"/>
                <a:cs typeface="Times New Roman" charset="0"/>
              </a:rPr>
              <a:t>pub/sub </a:t>
            </a:r>
            <a:r>
              <a:rPr lang="zh-CN" altLang="en-US" sz="2800" dirty="0">
                <a:solidFill>
                  <a:schemeClr val="tx1">
                    <a:lumMod val="50000"/>
                    <a:lumOff val="50000"/>
                  </a:schemeClr>
                </a:solidFill>
                <a:latin typeface="Times New Roman" charset="0"/>
                <a:cs typeface="Times New Roman" charset="0"/>
              </a:rPr>
              <a:t>系统进行排序。</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排序支持高输入与高可用性，但不支持 </a:t>
            </a:r>
            <a:r>
              <a:rPr lang="en-US" altLang="zh-CN" sz="2800" dirty="0">
                <a:solidFill>
                  <a:schemeClr val="tx1">
                    <a:lumMod val="50000"/>
                    <a:lumOff val="50000"/>
                  </a:schemeClr>
                </a:solidFill>
                <a:latin typeface="Times New Roman" charset="0"/>
                <a:cs typeface="Times New Roman" charset="0"/>
              </a:rPr>
              <a:t>BFT</a:t>
            </a:r>
          </a:p>
          <a:p>
            <a:pPr marL="914400" lvl="1" indent="-457200">
              <a:buFont typeface="Arial" panose="020B0604020202020204" pitchFamily="34" charset="0"/>
              <a:buChar char="•"/>
            </a:pPr>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en-US" altLang="zh-CN" sz="2800" dirty="0">
                <a:solidFill>
                  <a:schemeClr val="tx1">
                    <a:lumMod val="50000"/>
                    <a:lumOff val="50000"/>
                  </a:schemeClr>
                </a:solidFill>
                <a:latin typeface="Times New Roman" charset="0"/>
                <a:cs typeface="Times New Roman" charset="0"/>
              </a:rPr>
              <a:t>PBFT</a:t>
            </a:r>
            <a:r>
              <a:rPr lang="zh-CN" altLang="en-US" sz="2800" dirty="0">
                <a:solidFill>
                  <a:schemeClr val="tx1">
                    <a:lumMod val="50000"/>
                    <a:lumOff val="50000"/>
                  </a:schemeClr>
                </a:solidFill>
                <a:latin typeface="Times New Roman" charset="0"/>
                <a:cs typeface="Times New Roman" charset="0"/>
              </a:rPr>
              <a:t>：仍在开发中，可解决 </a:t>
            </a:r>
            <a:r>
              <a:rPr lang="en-US" altLang="zh-CN" sz="2800" dirty="0">
                <a:solidFill>
                  <a:schemeClr val="tx1">
                    <a:lumMod val="50000"/>
                    <a:lumOff val="50000"/>
                  </a:schemeClr>
                </a:solidFill>
                <a:latin typeface="Times New Roman" charset="0"/>
                <a:cs typeface="Times New Roman" charset="0"/>
              </a:rPr>
              <a:t>BFT </a:t>
            </a:r>
            <a:r>
              <a:rPr lang="zh-CN" altLang="en-US" sz="2800" dirty="0">
                <a:solidFill>
                  <a:schemeClr val="tx1">
                    <a:lumMod val="50000"/>
                    <a:lumOff val="50000"/>
                  </a:schemeClr>
                </a:solidFill>
                <a:latin typeface="Times New Roman" charset="0"/>
                <a:cs typeface="Times New Roman" charset="0"/>
              </a:rPr>
              <a:t>问题</a:t>
            </a:r>
            <a:endParaRPr lang="en-US" altLang="zh-CN" sz="2800" dirty="0">
              <a:solidFill>
                <a:schemeClr val="tx1">
                  <a:lumMod val="50000"/>
                  <a:lumOff val="50000"/>
                </a:schemeClr>
              </a:solidFill>
              <a:latin typeface="Times New Roman" charset="0"/>
              <a:cs typeface="Times New Roman" charset="0"/>
            </a:endParaRPr>
          </a:p>
          <a:p>
            <a:endParaRPr lang="en-US" altLang="zh-CN"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3948874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区块的生成</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34" y="1233571"/>
            <a:ext cx="10585905" cy="444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796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3" y="500139"/>
            <a:ext cx="8323423"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简单支付验证（</a:t>
            </a:r>
            <a:r>
              <a:rPr lang="en-US" altLang="zh-CN" sz="3200" b="1" dirty="0">
                <a:solidFill>
                  <a:srgbClr val="358FCB"/>
                </a:solidFill>
                <a:latin typeface="Georgia" charset="0"/>
                <a:ea typeface="Georgia" charset="0"/>
                <a:cs typeface="Georgia" charset="0"/>
              </a:rPr>
              <a:t>SPV</a:t>
            </a:r>
            <a:r>
              <a:rPr lang="zh-CN" altLang="en-US" sz="3200" b="1" dirty="0">
                <a:solidFill>
                  <a:srgbClr val="358FCB"/>
                </a:solidFill>
                <a:latin typeface="Georgia" charset="0"/>
                <a:ea typeface="Georgia" charset="0"/>
                <a:cs typeface="Georgia" charset="0"/>
              </a:rPr>
              <a:t>）</a:t>
            </a:r>
          </a:p>
        </p:txBody>
      </p:sp>
      <p:sp>
        <p:nvSpPr>
          <p:cNvPr id="4" name="矩形 1"/>
          <p:cNvSpPr/>
          <p:nvPr/>
        </p:nvSpPr>
        <p:spPr>
          <a:xfrm>
            <a:off x="777033" y="1239897"/>
            <a:ext cx="10571151" cy="4708981"/>
          </a:xfrm>
          <a:prstGeom prst="rect">
            <a:avLst/>
          </a:prstGeom>
        </p:spPr>
        <p:txBody>
          <a:bodyPr wrap="square">
            <a:spAutoFit/>
          </a:bodyPr>
          <a:lstStyle/>
          <a:p>
            <a:pPr marL="285750" lvl="0" indent="-285750">
              <a:lnSpc>
                <a:spcPct val="150000"/>
              </a:lnSpc>
              <a:buFont typeface="Wingdings" panose="05000000000000000000" pitchFamily="2" charset="2"/>
              <a:buChar char="n"/>
            </a:pPr>
            <a:r>
              <a:rPr lang="zh-CN" altLang="en-US" sz="2000" dirty="0"/>
              <a:t>保存最长链的所有区块头到本地</a:t>
            </a:r>
            <a:endParaRPr lang="en-US" sz="2000" dirty="0"/>
          </a:p>
          <a:p>
            <a:pPr marL="285750" lvl="0" indent="-285750">
              <a:lnSpc>
                <a:spcPct val="150000"/>
              </a:lnSpc>
              <a:buFont typeface="Wingdings" panose="05000000000000000000" pitchFamily="2" charset="2"/>
              <a:buChar char="n"/>
            </a:pPr>
            <a:r>
              <a:rPr lang="zh-CN" altLang="en-US" sz="2000" dirty="0"/>
              <a:t>通过交易特征值定位到包含该交易</a:t>
            </a:r>
            <a:r>
              <a:rPr lang="en-US" sz="2000" dirty="0"/>
              <a:t>hash</a:t>
            </a:r>
            <a:r>
              <a:rPr lang="zh-CN" altLang="en-US" sz="2000" dirty="0"/>
              <a:t>的区块，验证区块头是否包含在最长链中</a:t>
            </a:r>
          </a:p>
          <a:p>
            <a:pPr marL="742950" lvl="1" indent="-285750">
              <a:lnSpc>
                <a:spcPct val="150000"/>
              </a:lnSpc>
              <a:buFont typeface="Wingdings" panose="05000000000000000000" pitchFamily="2" charset="2"/>
              <a:buChar char="n"/>
            </a:pPr>
            <a:r>
              <a:rPr lang="en-US" altLang="zh-CN" sz="2000" dirty="0" err="1"/>
              <a:t>SPV节点使用一条getheaders</a:t>
            </a:r>
            <a:r>
              <a:rPr lang="zh-CN" altLang="en-US" sz="2000" dirty="0"/>
              <a:t>请求</a:t>
            </a:r>
            <a:r>
              <a:rPr lang="en-US" altLang="zh-CN" sz="2000" dirty="0"/>
              <a:t>消息</a:t>
            </a:r>
            <a:r>
              <a:rPr lang="zh-CN" altLang="en-US" sz="2000" dirty="0"/>
              <a:t>，向相连的</a:t>
            </a:r>
            <a:r>
              <a:rPr lang="en-US" altLang="zh-CN" sz="2000" dirty="0"/>
              <a:t>full node </a:t>
            </a:r>
            <a:r>
              <a:rPr lang="zh-CN" altLang="en-US" sz="2000" dirty="0"/>
              <a:t>请求区块头</a:t>
            </a:r>
            <a:endParaRPr lang="en-US" altLang="zh-CN" sz="2000" dirty="0"/>
          </a:p>
          <a:p>
            <a:pPr marL="742950" lvl="1" indent="-285750">
              <a:lnSpc>
                <a:spcPct val="150000"/>
              </a:lnSpc>
              <a:buFont typeface="Wingdings" panose="05000000000000000000" pitchFamily="2" charset="2"/>
              <a:buChar char="n"/>
            </a:pPr>
            <a:r>
              <a:rPr lang="en-US" altLang="zh-CN" sz="2000" dirty="0"/>
              <a:t>SPV</a:t>
            </a:r>
            <a:r>
              <a:rPr lang="zh-CN" altLang="en-US" sz="2000" dirty="0"/>
              <a:t>节点在通信链路上设置过滤器</a:t>
            </a:r>
            <a:r>
              <a:rPr lang="en-US" altLang="zh-CN" sz="2000" dirty="0"/>
              <a:t>filter</a:t>
            </a:r>
            <a:r>
              <a:rPr lang="zh-CN" altLang="en-US" sz="2000" dirty="0"/>
              <a:t>，对之后发送过来的区块</a:t>
            </a:r>
            <a:r>
              <a:rPr lang="en-US" altLang="zh-CN" sz="2000" dirty="0"/>
              <a:t>blocks</a:t>
            </a:r>
            <a:r>
              <a:rPr lang="zh-CN" altLang="en-US" sz="2000" dirty="0"/>
              <a:t>和交易</a:t>
            </a:r>
            <a:r>
              <a:rPr lang="en-US" altLang="zh-CN" sz="2000" dirty="0"/>
              <a:t>transactions</a:t>
            </a:r>
            <a:r>
              <a:rPr lang="zh-CN" altLang="en-US" sz="2000" dirty="0"/>
              <a:t>进行过滤</a:t>
            </a:r>
          </a:p>
          <a:p>
            <a:pPr marL="742950" lvl="1" indent="-285750">
              <a:lnSpc>
                <a:spcPct val="150000"/>
              </a:lnSpc>
              <a:buFont typeface="Wingdings" panose="05000000000000000000" pitchFamily="2" charset="2"/>
              <a:buChar char="n"/>
            </a:pPr>
            <a:r>
              <a:rPr lang="en-US" altLang="zh-CN" sz="2000" dirty="0"/>
              <a:t>SPV</a:t>
            </a:r>
            <a:r>
              <a:rPr lang="zh-CN" altLang="en-US" sz="2000" dirty="0"/>
              <a:t>节点通过发送</a:t>
            </a:r>
            <a:r>
              <a:rPr lang="en-US" altLang="zh-CN" sz="2000" dirty="0" err="1"/>
              <a:t>getdata</a:t>
            </a:r>
            <a:r>
              <a:rPr lang="zh-CN" altLang="en-US" sz="2000" dirty="0"/>
              <a:t>请求消息来获取需要的交易</a:t>
            </a:r>
            <a:r>
              <a:rPr lang="en-US" altLang="zh-CN" sz="2000" dirty="0"/>
              <a:t>transactions</a:t>
            </a:r>
          </a:p>
          <a:p>
            <a:pPr marL="742950" lvl="1" indent="-285750">
              <a:lnSpc>
                <a:spcPct val="150000"/>
              </a:lnSpc>
              <a:buFont typeface="Wingdings" panose="05000000000000000000" pitchFamily="2" charset="2"/>
              <a:buChar char="n"/>
            </a:pPr>
            <a:r>
              <a:rPr lang="zh-CN" altLang="en-US" sz="2000" dirty="0"/>
              <a:t>接收到请求的</a:t>
            </a:r>
            <a:r>
              <a:rPr lang="en-US" altLang="zh-CN" sz="2000" dirty="0"/>
              <a:t>Full node</a:t>
            </a:r>
            <a:r>
              <a:rPr lang="zh-CN" altLang="en-US" sz="2000" dirty="0"/>
              <a:t>将会响应一个包含所需交易的</a:t>
            </a:r>
            <a:r>
              <a:rPr lang="en-US" altLang="zh-CN" sz="2000" dirty="0" err="1"/>
              <a:t>tx</a:t>
            </a:r>
            <a:r>
              <a:rPr lang="en-US" altLang="zh-CN" sz="2000" dirty="0"/>
              <a:t> message</a:t>
            </a:r>
            <a:endParaRPr lang="en-US" sz="2000" dirty="0"/>
          </a:p>
          <a:p>
            <a:pPr marL="285750" lvl="0" indent="-285750">
              <a:lnSpc>
                <a:spcPct val="150000"/>
              </a:lnSpc>
              <a:buFont typeface="Wingdings" panose="05000000000000000000" pitchFamily="2" charset="2"/>
              <a:buChar char="n"/>
            </a:pPr>
            <a:r>
              <a:rPr lang="zh-CN" altLang="en-US" sz="2000" dirty="0"/>
              <a:t>从区块中获取构建</a:t>
            </a:r>
            <a:r>
              <a:rPr lang="en-US" sz="2000" dirty="0" err="1"/>
              <a:t>Merkle</a:t>
            </a:r>
            <a:r>
              <a:rPr lang="en-US" sz="2000" dirty="0"/>
              <a:t> Tree</a:t>
            </a:r>
            <a:r>
              <a:rPr lang="zh-CN" altLang="en-US" sz="2000" dirty="0"/>
              <a:t>所需的</a:t>
            </a:r>
            <a:r>
              <a:rPr lang="en-US" sz="2000" dirty="0"/>
              <a:t>hash</a:t>
            </a:r>
            <a:r>
              <a:rPr lang="zh-CN" altLang="en-US" sz="2000" dirty="0"/>
              <a:t>值，并计算</a:t>
            </a:r>
            <a:r>
              <a:rPr lang="en-US" altLang="zh-CN" sz="2000" dirty="0"/>
              <a:t>hash</a:t>
            </a:r>
          </a:p>
          <a:p>
            <a:pPr marL="285750" indent="-285750">
              <a:lnSpc>
                <a:spcPct val="150000"/>
              </a:lnSpc>
              <a:buFont typeface="Wingdings" panose="05000000000000000000" pitchFamily="2" charset="2"/>
              <a:buChar char="n"/>
            </a:pPr>
            <a:r>
              <a:rPr lang="zh-CN" altLang="en-US" sz="2000" dirty="0"/>
              <a:t>若计算结果与区块头中保存的</a:t>
            </a:r>
            <a:r>
              <a:rPr lang="en-US" sz="2000" dirty="0" err="1"/>
              <a:t>Merkle</a:t>
            </a:r>
            <a:r>
              <a:rPr lang="en-US" sz="2000" dirty="0"/>
              <a:t> Root hash</a:t>
            </a:r>
            <a:r>
              <a:rPr lang="zh-CN" altLang="en-US" sz="2000" dirty="0"/>
              <a:t>值相等，则交易真实存在</a:t>
            </a:r>
            <a:endParaRPr lang="en-US" sz="2000" dirty="0"/>
          </a:p>
          <a:p>
            <a:pPr marL="285750" indent="-285750">
              <a:lnSpc>
                <a:spcPct val="150000"/>
              </a:lnSpc>
              <a:buFont typeface="Wingdings" panose="05000000000000000000" pitchFamily="2" charset="2"/>
              <a:buChar char="n"/>
            </a:pPr>
            <a:r>
              <a:rPr lang="zh-CN" altLang="en-US" sz="2000" dirty="0"/>
              <a:t>根据区块头所在的位置，确定该交易已经得到多少个确认</a:t>
            </a:r>
            <a:endParaRPr lang="en-US" sz="2000" dirty="0"/>
          </a:p>
        </p:txBody>
      </p:sp>
    </p:spTree>
    <p:extLst>
      <p:ext uri="{BB962C8B-B14F-4D97-AF65-F5344CB8AC3E}">
        <p14:creationId xmlns:p14="http://schemas.microsoft.com/office/powerpoint/2010/main" val="1171454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4"/>
          <p:cNvCxnSpPr>
            <a:stCxn id="33" idx="2"/>
            <a:endCxn id="34" idx="0"/>
          </p:cNvCxnSpPr>
          <p:nvPr/>
        </p:nvCxnSpPr>
        <p:spPr>
          <a:xfrm flipH="1">
            <a:off x="4963600" y="4477182"/>
            <a:ext cx="3781" cy="417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38"/>
          <p:cNvGrpSpPr/>
          <p:nvPr/>
        </p:nvGrpSpPr>
        <p:grpSpPr>
          <a:xfrm>
            <a:off x="3003145" y="2917821"/>
            <a:ext cx="3762042" cy="3118720"/>
            <a:chOff x="3394970" y="3071019"/>
            <a:chExt cx="3849417" cy="3721404"/>
          </a:xfrm>
        </p:grpSpPr>
        <p:grpSp>
          <p:nvGrpSpPr>
            <p:cNvPr id="27" name="Group 30"/>
            <p:cNvGrpSpPr/>
            <p:nvPr/>
          </p:nvGrpSpPr>
          <p:grpSpPr>
            <a:xfrm>
              <a:off x="3394970" y="3071019"/>
              <a:ext cx="3849417" cy="3721404"/>
              <a:chOff x="2543925" y="3097207"/>
              <a:chExt cx="3849417" cy="3721404"/>
            </a:xfrm>
          </p:grpSpPr>
          <p:sp>
            <p:nvSpPr>
              <p:cNvPr id="29" name="Rectangle 29"/>
              <p:cNvSpPr/>
              <p:nvPr/>
            </p:nvSpPr>
            <p:spPr>
              <a:xfrm>
                <a:off x="2543925" y="3097207"/>
                <a:ext cx="3849417" cy="3721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30" name="Rectangle 14"/>
              <p:cNvSpPr/>
              <p:nvPr/>
            </p:nvSpPr>
            <p:spPr>
              <a:xfrm>
                <a:off x="4907764" y="3211208"/>
                <a:ext cx="1008181"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solidFill>
                      <a:prstClr val="white"/>
                    </a:solidFill>
                  </a:rPr>
                  <a:t>nounce</a:t>
                </a:r>
                <a:endParaRPr lang="en-US" dirty="0">
                  <a:solidFill>
                    <a:prstClr val="white"/>
                  </a:solidFill>
                </a:endParaRPr>
              </a:p>
            </p:txBody>
          </p:sp>
          <p:sp>
            <p:nvSpPr>
              <p:cNvPr id="31" name="Rectangle 15"/>
              <p:cNvSpPr/>
              <p:nvPr/>
            </p:nvSpPr>
            <p:spPr>
              <a:xfrm>
                <a:off x="2934656" y="3214585"/>
                <a:ext cx="1230766"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prstClr val="white"/>
                    </a:solidFill>
                  </a:rPr>
                  <a:t>challenge</a:t>
                </a:r>
                <a:endParaRPr lang="en-US" dirty="0">
                  <a:solidFill>
                    <a:prstClr val="white"/>
                  </a:solidFill>
                </a:endParaRPr>
              </a:p>
            </p:txBody>
          </p:sp>
          <p:sp>
            <p:nvSpPr>
              <p:cNvPr id="32" name="Plus 16"/>
              <p:cNvSpPr/>
              <p:nvPr/>
            </p:nvSpPr>
            <p:spPr>
              <a:xfrm>
                <a:off x="4301125" y="3450277"/>
                <a:ext cx="248787" cy="248787"/>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Rectangle 17"/>
              <p:cNvSpPr/>
              <p:nvPr/>
            </p:nvSpPr>
            <p:spPr>
              <a:xfrm>
                <a:off x="2813691" y="4473431"/>
                <a:ext cx="3480179" cy="484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prstClr val="white"/>
                    </a:solidFill>
                  </a:rPr>
                  <a:t>SHA256</a:t>
                </a:r>
                <a:r>
                  <a:rPr lang="zh-CN" altLang="en-US" dirty="0">
                    <a:solidFill>
                      <a:prstClr val="white"/>
                    </a:solidFill>
                  </a:rPr>
                  <a:t>作为哈希函数</a:t>
                </a:r>
                <a:endParaRPr lang="en-US" dirty="0">
                  <a:solidFill>
                    <a:prstClr val="white"/>
                  </a:solidFill>
                </a:endParaRPr>
              </a:p>
            </p:txBody>
          </p:sp>
          <p:sp>
            <p:nvSpPr>
              <p:cNvPr id="34" name="TextBox 18"/>
              <p:cNvSpPr txBox="1"/>
              <p:nvPr/>
            </p:nvSpPr>
            <p:spPr>
              <a:xfrm>
                <a:off x="3303417" y="5456531"/>
                <a:ext cx="2492990" cy="369332"/>
              </a:xfrm>
              <a:prstGeom prst="rect">
                <a:avLst/>
              </a:prstGeom>
              <a:noFill/>
            </p:spPr>
            <p:txBody>
              <a:bodyPr wrap="none" rtlCol="0">
                <a:spAutoFit/>
              </a:bodyPr>
              <a:lstStyle/>
              <a:p>
                <a:r>
                  <a:rPr lang="en-US" dirty="0">
                    <a:solidFill>
                      <a:prstClr val="black"/>
                    </a:solidFill>
                  </a:rPr>
                  <a:t>0000000…0xxxxxxxxx…x</a:t>
                </a:r>
              </a:p>
            </p:txBody>
          </p:sp>
          <p:cxnSp>
            <p:nvCxnSpPr>
              <p:cNvPr id="35" name="Elbow Connector 20"/>
              <p:cNvCxnSpPr>
                <a:stCxn id="30" idx="2"/>
              </p:cNvCxnSpPr>
              <p:nvPr/>
            </p:nvCxnSpPr>
            <p:spPr>
              <a:xfrm rot="5400000">
                <a:off x="4650609" y="3708809"/>
                <a:ext cx="774369" cy="74812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22"/>
              <p:cNvCxnSpPr>
                <a:stCxn id="31" idx="2"/>
              </p:cNvCxnSpPr>
              <p:nvPr/>
            </p:nvCxnSpPr>
            <p:spPr>
              <a:xfrm rot="16200000" flipH="1">
                <a:off x="3514336" y="3734767"/>
                <a:ext cx="820869" cy="74946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ight Brace 25"/>
              <p:cNvSpPr/>
              <p:nvPr/>
            </p:nvSpPr>
            <p:spPr>
              <a:xfrm rot="5400000">
                <a:off x="3850336" y="5386435"/>
                <a:ext cx="192510" cy="1071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8" name="TextBox 26"/>
              <p:cNvSpPr txBox="1"/>
              <p:nvPr/>
            </p:nvSpPr>
            <p:spPr>
              <a:xfrm>
                <a:off x="3120974" y="6049160"/>
                <a:ext cx="1760418" cy="369332"/>
              </a:xfrm>
              <a:prstGeom prst="rect">
                <a:avLst/>
              </a:prstGeom>
              <a:noFill/>
            </p:spPr>
            <p:txBody>
              <a:bodyPr wrap="none" rtlCol="0">
                <a:spAutoFit/>
              </a:bodyPr>
              <a:lstStyle/>
              <a:p>
                <a:r>
                  <a:rPr lang="en-US" dirty="0">
                    <a:solidFill>
                      <a:prstClr val="black"/>
                    </a:solidFill>
                  </a:rPr>
                  <a:t>Threshold zeros</a:t>
                </a:r>
              </a:p>
            </p:txBody>
          </p:sp>
        </p:grpSp>
        <p:cxnSp>
          <p:nvCxnSpPr>
            <p:cNvPr id="28" name="Straight Arrow Connector 37"/>
            <p:cNvCxnSpPr>
              <a:stCxn id="33" idx="2"/>
              <a:endCxn id="34" idx="0"/>
            </p:cNvCxnSpPr>
            <p:nvPr/>
          </p:nvCxnSpPr>
          <p:spPr>
            <a:xfrm flipH="1">
              <a:off x="5400957" y="4931722"/>
              <a:ext cx="3869" cy="498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文本框 64"/>
          <p:cNvSpPr txBox="1"/>
          <p:nvPr/>
        </p:nvSpPr>
        <p:spPr>
          <a:xfrm>
            <a:off x="7008531" y="3661494"/>
            <a:ext cx="2565779" cy="338554"/>
          </a:xfrm>
          <a:prstGeom prst="rect">
            <a:avLst/>
          </a:prstGeom>
          <a:noFill/>
        </p:spPr>
        <p:txBody>
          <a:bodyPr wrap="square" rtlCol="0">
            <a:spAutoFit/>
          </a:bodyPr>
          <a:lstStyle/>
          <a:p>
            <a:r>
              <a:rPr lang="en-US" altLang="zh-CN" sz="1600" dirty="0" err="1">
                <a:solidFill>
                  <a:prstClr val="black"/>
                </a:solidFill>
              </a:rPr>
              <a:t>nounce</a:t>
            </a:r>
            <a:r>
              <a:rPr lang="zh-CN" altLang="en-US" sz="1600" dirty="0">
                <a:solidFill>
                  <a:prstClr val="black"/>
                </a:solidFill>
              </a:rPr>
              <a:t>值一直随机变化</a:t>
            </a:r>
          </a:p>
        </p:txBody>
      </p:sp>
      <p:grpSp>
        <p:nvGrpSpPr>
          <p:cNvPr id="95" name="组合 94"/>
          <p:cNvGrpSpPr/>
          <p:nvPr/>
        </p:nvGrpSpPr>
        <p:grpSpPr>
          <a:xfrm>
            <a:off x="5733459" y="583843"/>
            <a:ext cx="5418160" cy="2171479"/>
            <a:chOff x="1184545" y="312881"/>
            <a:chExt cx="5794732" cy="2171479"/>
          </a:xfrm>
        </p:grpSpPr>
        <p:sp>
          <p:nvSpPr>
            <p:cNvPr id="70" name="圆角矩形 69"/>
            <p:cNvSpPr/>
            <p:nvPr/>
          </p:nvSpPr>
          <p:spPr>
            <a:xfrm>
              <a:off x="2001627" y="786809"/>
              <a:ext cx="2466993" cy="70865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9" name="组合 48"/>
            <p:cNvGrpSpPr/>
            <p:nvPr/>
          </p:nvGrpSpPr>
          <p:grpSpPr>
            <a:xfrm>
              <a:off x="1184545" y="621764"/>
              <a:ext cx="4458564" cy="1862596"/>
              <a:chOff x="2583500" y="574451"/>
              <a:chExt cx="4458564" cy="1862596"/>
            </a:xfrm>
          </p:grpSpPr>
          <p:grpSp>
            <p:nvGrpSpPr>
              <p:cNvPr id="45" name="组合 44"/>
              <p:cNvGrpSpPr/>
              <p:nvPr/>
            </p:nvGrpSpPr>
            <p:grpSpPr>
              <a:xfrm>
                <a:off x="2644364" y="633793"/>
                <a:ext cx="4397700" cy="941695"/>
                <a:chOff x="4189367" y="1232174"/>
                <a:chExt cx="4397700" cy="941695"/>
              </a:xfrm>
            </p:grpSpPr>
            <p:grpSp>
              <p:nvGrpSpPr>
                <p:cNvPr id="15" name="组合 14"/>
                <p:cNvGrpSpPr/>
                <p:nvPr/>
              </p:nvGrpSpPr>
              <p:grpSpPr>
                <a:xfrm>
                  <a:off x="4189367" y="1232174"/>
                  <a:ext cx="4397700" cy="941695"/>
                  <a:chOff x="2333766" y="958412"/>
                  <a:chExt cx="4397700" cy="941695"/>
                </a:xfrm>
              </p:grpSpPr>
              <p:sp>
                <p:nvSpPr>
                  <p:cNvPr id="8" name="矩形 7"/>
                  <p:cNvSpPr/>
                  <p:nvPr/>
                </p:nvSpPr>
                <p:spPr>
                  <a:xfrm>
                    <a:off x="2333766" y="958412"/>
                    <a:ext cx="4397700" cy="941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147656" y="1439936"/>
                    <a:ext cx="1462173" cy="236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rPr>
                      <a:t>前一区块</a:t>
                    </a:r>
                    <a:r>
                      <a:rPr lang="en-US" altLang="zh-CN" sz="1400" dirty="0">
                        <a:solidFill>
                          <a:prstClr val="black"/>
                        </a:solidFill>
                      </a:rPr>
                      <a:t>Hash</a:t>
                    </a:r>
                    <a:endParaRPr lang="zh-CN" altLang="en-US" sz="1400" dirty="0">
                      <a:solidFill>
                        <a:prstClr val="black"/>
                      </a:solidFill>
                    </a:endParaRPr>
                  </a:p>
                </p:txBody>
              </p:sp>
              <p:sp>
                <p:nvSpPr>
                  <p:cNvPr id="11" name="矩形 10"/>
                  <p:cNvSpPr/>
                  <p:nvPr/>
                </p:nvSpPr>
                <p:spPr>
                  <a:xfrm>
                    <a:off x="5590348" y="1058969"/>
                    <a:ext cx="805218" cy="245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rPr>
                      <a:t>nounce</a:t>
                    </a:r>
                    <a:endParaRPr lang="zh-CN" altLang="en-US" sz="1400" dirty="0">
                      <a:solidFill>
                        <a:prstClr val="black"/>
                      </a:solidFill>
                    </a:endParaRPr>
                  </a:p>
                </p:txBody>
              </p:sp>
              <p:sp>
                <p:nvSpPr>
                  <p:cNvPr id="13" name="矩形 12"/>
                  <p:cNvSpPr/>
                  <p:nvPr/>
                </p:nvSpPr>
                <p:spPr>
                  <a:xfrm>
                    <a:off x="3878743" y="1100301"/>
                    <a:ext cx="1555846" cy="232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rPr>
                      <a:t>Merkle</a:t>
                    </a:r>
                    <a:r>
                      <a:rPr lang="zh-CN" altLang="en-US" sz="1400" dirty="0">
                        <a:solidFill>
                          <a:prstClr val="black"/>
                        </a:solidFill>
                      </a:rPr>
                      <a:t>树根</a:t>
                    </a:r>
                    <a:r>
                      <a:rPr lang="en-US" altLang="zh-CN" sz="1400" dirty="0">
                        <a:solidFill>
                          <a:prstClr val="black"/>
                        </a:solidFill>
                      </a:rPr>
                      <a:t>Hash</a:t>
                    </a:r>
                    <a:endParaRPr lang="zh-CN" altLang="en-US" sz="1400" dirty="0">
                      <a:solidFill>
                        <a:prstClr val="black"/>
                      </a:solidFill>
                    </a:endParaRPr>
                  </a:p>
                </p:txBody>
              </p:sp>
              <p:sp>
                <p:nvSpPr>
                  <p:cNvPr id="14" name="矩形 13"/>
                  <p:cNvSpPr/>
                  <p:nvPr/>
                </p:nvSpPr>
                <p:spPr>
                  <a:xfrm>
                    <a:off x="4648697" y="1431614"/>
                    <a:ext cx="805218" cy="245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rPr>
                      <a:t>时间戳</a:t>
                    </a:r>
                  </a:p>
                </p:txBody>
              </p:sp>
            </p:grpSp>
            <p:sp>
              <p:nvSpPr>
                <p:cNvPr id="44" name="矩形 43"/>
                <p:cNvSpPr/>
                <p:nvPr/>
              </p:nvSpPr>
              <p:spPr>
                <a:xfrm>
                  <a:off x="7445949" y="1775196"/>
                  <a:ext cx="1009106" cy="2419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rPr>
                    <a:t>difficulty</a:t>
                  </a:r>
                  <a:endParaRPr lang="zh-CN" altLang="en-US" sz="1400" dirty="0">
                    <a:solidFill>
                      <a:prstClr val="black"/>
                    </a:solidFill>
                  </a:endParaRPr>
                </a:p>
              </p:txBody>
            </p:sp>
          </p:grpSp>
          <p:sp>
            <p:nvSpPr>
              <p:cNvPr id="46" name="矩形 45"/>
              <p:cNvSpPr/>
              <p:nvPr/>
            </p:nvSpPr>
            <p:spPr>
              <a:xfrm>
                <a:off x="2644364" y="1559238"/>
                <a:ext cx="4397700" cy="8778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sp>
            <p:nvSpPr>
              <p:cNvPr id="47" name="文本框 46"/>
              <p:cNvSpPr txBox="1"/>
              <p:nvPr/>
            </p:nvSpPr>
            <p:spPr>
              <a:xfrm>
                <a:off x="2583500" y="1598876"/>
                <a:ext cx="1103435" cy="338554"/>
              </a:xfrm>
              <a:prstGeom prst="rect">
                <a:avLst/>
              </a:prstGeom>
              <a:noFill/>
            </p:spPr>
            <p:txBody>
              <a:bodyPr wrap="square" rtlCol="0">
                <a:spAutoFit/>
              </a:bodyPr>
              <a:lstStyle/>
              <a:p>
                <a:r>
                  <a:rPr lang="zh-CN" altLang="en-US" sz="1600" dirty="0">
                    <a:solidFill>
                      <a:srgbClr val="0070C0"/>
                    </a:solidFill>
                  </a:rPr>
                  <a:t>区块主体</a:t>
                </a:r>
              </a:p>
            </p:txBody>
          </p:sp>
          <p:sp>
            <p:nvSpPr>
              <p:cNvPr id="48" name="文本框 47"/>
              <p:cNvSpPr txBox="1"/>
              <p:nvPr/>
            </p:nvSpPr>
            <p:spPr>
              <a:xfrm>
                <a:off x="2618472" y="574451"/>
                <a:ext cx="1103435" cy="338554"/>
              </a:xfrm>
              <a:prstGeom prst="rect">
                <a:avLst/>
              </a:prstGeom>
              <a:noFill/>
            </p:spPr>
            <p:txBody>
              <a:bodyPr wrap="square" rtlCol="0">
                <a:spAutoFit/>
              </a:bodyPr>
              <a:lstStyle/>
              <a:p>
                <a:r>
                  <a:rPr lang="zh-CN" altLang="en-US" sz="1600" dirty="0">
                    <a:solidFill>
                      <a:srgbClr val="0070C0"/>
                    </a:solidFill>
                  </a:rPr>
                  <a:t>区块头</a:t>
                </a:r>
              </a:p>
            </p:txBody>
          </p:sp>
        </p:grpSp>
        <p:sp>
          <p:nvSpPr>
            <p:cNvPr id="74" name="文本框 73"/>
            <p:cNvSpPr txBox="1"/>
            <p:nvPr/>
          </p:nvSpPr>
          <p:spPr>
            <a:xfrm>
              <a:off x="5706079" y="1341028"/>
              <a:ext cx="1273198" cy="338554"/>
            </a:xfrm>
            <a:prstGeom prst="rect">
              <a:avLst/>
            </a:prstGeom>
            <a:noFill/>
          </p:spPr>
          <p:txBody>
            <a:bodyPr wrap="square" rtlCol="0">
              <a:spAutoFit/>
            </a:bodyPr>
            <a:lstStyle/>
            <a:p>
              <a:r>
                <a:rPr lang="en-US" altLang="zh-CN" sz="1600" dirty="0">
                  <a:solidFill>
                    <a:prstClr val="black"/>
                  </a:solidFill>
                </a:rPr>
                <a:t>challenge</a:t>
              </a:r>
              <a:endParaRPr lang="zh-CN" altLang="en-US" sz="1600" dirty="0">
                <a:solidFill>
                  <a:prstClr val="black"/>
                </a:solidFill>
              </a:endParaRPr>
            </a:p>
          </p:txBody>
        </p:sp>
        <p:sp>
          <p:nvSpPr>
            <p:cNvPr id="90" name="文本框 89"/>
            <p:cNvSpPr txBox="1"/>
            <p:nvPr/>
          </p:nvSpPr>
          <p:spPr>
            <a:xfrm>
              <a:off x="4454089" y="312881"/>
              <a:ext cx="2199180" cy="338554"/>
            </a:xfrm>
            <a:prstGeom prst="rect">
              <a:avLst/>
            </a:prstGeom>
            <a:noFill/>
          </p:spPr>
          <p:txBody>
            <a:bodyPr wrap="square" rtlCol="0">
              <a:spAutoFit/>
            </a:bodyPr>
            <a:lstStyle/>
            <a:p>
              <a:r>
                <a:rPr lang="zh-CN" altLang="en-US" sz="1600" dirty="0">
                  <a:solidFill>
                    <a:prstClr val="black"/>
                  </a:solidFill>
                </a:rPr>
                <a:t>用于计算的随机数</a:t>
              </a:r>
            </a:p>
          </p:txBody>
        </p:sp>
      </p:grpSp>
      <p:sp>
        <p:nvSpPr>
          <p:cNvPr id="92" name="文本框 91"/>
          <p:cNvSpPr txBox="1"/>
          <p:nvPr/>
        </p:nvSpPr>
        <p:spPr>
          <a:xfrm>
            <a:off x="970924" y="5649307"/>
            <a:ext cx="1946465" cy="584775"/>
          </a:xfrm>
          <a:prstGeom prst="rect">
            <a:avLst/>
          </a:prstGeom>
          <a:noFill/>
        </p:spPr>
        <p:txBody>
          <a:bodyPr wrap="square" rtlCol="0">
            <a:spAutoFit/>
          </a:bodyPr>
          <a:lstStyle/>
          <a:p>
            <a:r>
              <a:rPr lang="zh-CN" altLang="en-US" sz="1600" dirty="0">
                <a:solidFill>
                  <a:prstClr val="black"/>
                </a:solidFill>
              </a:rPr>
              <a:t>每多一个</a:t>
            </a:r>
            <a:r>
              <a:rPr lang="en-US" altLang="zh-CN" sz="1600" dirty="0">
                <a:solidFill>
                  <a:prstClr val="black"/>
                </a:solidFill>
              </a:rPr>
              <a:t>0</a:t>
            </a:r>
            <a:r>
              <a:rPr lang="zh-CN" altLang="en-US" sz="1600" dirty="0">
                <a:solidFill>
                  <a:prstClr val="black"/>
                </a:solidFill>
              </a:rPr>
              <a:t>，计算难度相当于翻倍</a:t>
            </a:r>
          </a:p>
        </p:txBody>
      </p:sp>
      <p:cxnSp>
        <p:nvCxnSpPr>
          <p:cNvPr id="94" name="直接箭头连接符 93"/>
          <p:cNvCxnSpPr>
            <a:stCxn id="92" idx="0"/>
            <a:endCxn id="34" idx="1"/>
          </p:cNvCxnSpPr>
          <p:nvPr/>
        </p:nvCxnSpPr>
        <p:spPr>
          <a:xfrm flipV="1">
            <a:off x="1944157" y="5049810"/>
            <a:ext cx="1801241" cy="59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381125" y="4725124"/>
            <a:ext cx="3770493" cy="830997"/>
          </a:xfrm>
          <a:prstGeom prst="rect">
            <a:avLst/>
          </a:prstGeom>
          <a:noFill/>
        </p:spPr>
        <p:txBody>
          <a:bodyPr wrap="square" rtlCol="0">
            <a:spAutoFit/>
          </a:bodyPr>
          <a:lstStyle/>
          <a:p>
            <a:r>
              <a:rPr lang="en-US" altLang="zh-CN" sz="1600" dirty="0">
                <a:solidFill>
                  <a:prstClr val="black"/>
                </a:solidFill>
              </a:rPr>
              <a:t>difficulty</a:t>
            </a:r>
            <a:r>
              <a:rPr lang="zh-CN" altLang="en-US" sz="1600" dirty="0">
                <a:solidFill>
                  <a:prstClr val="black"/>
                </a:solidFill>
              </a:rPr>
              <a:t>限制计算时间</a:t>
            </a:r>
          </a:p>
          <a:p>
            <a:r>
              <a:rPr lang="en-US" altLang="zh-CN" sz="1600" dirty="0"/>
              <a:t>difficulty = </a:t>
            </a:r>
            <a:endParaRPr lang="zh-CN" altLang="en-US" sz="1600" dirty="0"/>
          </a:p>
          <a:p>
            <a:r>
              <a:rPr lang="en-US" altLang="zh-CN" sz="1600" dirty="0"/>
              <a:t>difficulty_1_target / </a:t>
            </a:r>
            <a:r>
              <a:rPr lang="en-US" altLang="zh-CN" sz="1600" dirty="0" err="1"/>
              <a:t>current_target</a:t>
            </a:r>
            <a:endParaRPr lang="zh-CN" altLang="en-US" sz="1600" dirty="0">
              <a:solidFill>
                <a:prstClr val="black"/>
              </a:solidFill>
            </a:endParaRPr>
          </a:p>
        </p:txBody>
      </p:sp>
      <p:cxnSp>
        <p:nvCxnSpPr>
          <p:cNvPr id="110" name="直接箭头连接符 109"/>
          <p:cNvCxnSpPr>
            <a:stCxn id="65" idx="1"/>
          </p:cNvCxnSpPr>
          <p:nvPr/>
        </p:nvCxnSpPr>
        <p:spPr>
          <a:xfrm flipH="1" flipV="1">
            <a:off x="6062749" y="3248327"/>
            <a:ext cx="945783" cy="618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7" idx="1"/>
          </p:cNvCxnSpPr>
          <p:nvPr/>
        </p:nvCxnSpPr>
        <p:spPr>
          <a:xfrm flipH="1" flipV="1">
            <a:off x="5790369" y="4973878"/>
            <a:ext cx="1590756" cy="16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 idx="3"/>
            <a:endCxn id="90" idx="2"/>
          </p:cNvCxnSpPr>
          <p:nvPr/>
        </p:nvCxnSpPr>
        <p:spPr>
          <a:xfrm flipV="1">
            <a:off x="9588211" y="922397"/>
            <a:ext cx="230453" cy="25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70" idx="3"/>
            <a:endCxn id="74" idx="1"/>
          </p:cNvCxnSpPr>
          <p:nvPr/>
        </p:nvCxnSpPr>
        <p:spPr>
          <a:xfrm>
            <a:off x="8804118" y="1412099"/>
            <a:ext cx="1157042" cy="369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3190990" y="1031979"/>
            <a:ext cx="2018088" cy="1054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rPr>
              <a:t>前一区块</a:t>
            </a:r>
          </a:p>
        </p:txBody>
      </p:sp>
      <p:cxnSp>
        <p:nvCxnSpPr>
          <p:cNvPr id="137" name="直接箭头连接符 136"/>
          <p:cNvCxnSpPr>
            <a:stCxn id="135" idx="3"/>
            <a:endCxn id="10" idx="1"/>
          </p:cNvCxnSpPr>
          <p:nvPr/>
        </p:nvCxnSpPr>
        <p:spPr>
          <a:xfrm flipV="1">
            <a:off x="5209078" y="1552083"/>
            <a:ext cx="1342289" cy="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10081911" y="4081646"/>
            <a:ext cx="2139415" cy="830997"/>
          </a:xfrm>
          <a:prstGeom prst="rect">
            <a:avLst/>
          </a:prstGeom>
          <a:noFill/>
        </p:spPr>
        <p:txBody>
          <a:bodyPr wrap="square" rtlCol="0">
            <a:spAutoFit/>
          </a:bodyPr>
          <a:lstStyle/>
          <a:p>
            <a:r>
              <a:rPr lang="zh-CN" altLang="en-US" sz="2400" b="1" dirty="0">
                <a:solidFill>
                  <a:srgbClr val="C00000"/>
                </a:solidFill>
              </a:rPr>
              <a:t>计算结果即为本区块</a:t>
            </a:r>
            <a:r>
              <a:rPr lang="en-US" altLang="zh-CN" sz="2400" b="1" dirty="0">
                <a:solidFill>
                  <a:srgbClr val="C00000"/>
                </a:solidFill>
              </a:rPr>
              <a:t>Hash</a:t>
            </a:r>
            <a:r>
              <a:rPr lang="zh-CN" altLang="en-US" sz="2400" b="1" dirty="0">
                <a:solidFill>
                  <a:srgbClr val="C00000"/>
                </a:solidFill>
              </a:rPr>
              <a:t>值</a:t>
            </a:r>
          </a:p>
        </p:txBody>
      </p:sp>
      <p:cxnSp>
        <p:nvCxnSpPr>
          <p:cNvPr id="160" name="肘形连接符 159"/>
          <p:cNvCxnSpPr>
            <a:stCxn id="29" idx="2"/>
            <a:endCxn id="155" idx="2"/>
          </p:cNvCxnSpPr>
          <p:nvPr/>
        </p:nvCxnSpPr>
        <p:spPr>
          <a:xfrm rot="5400000" flipH="1" flipV="1">
            <a:off x="7455943" y="2340865"/>
            <a:ext cx="1123898" cy="6267453"/>
          </a:xfrm>
          <a:prstGeom prst="bentConnector3">
            <a:avLst>
              <a:gd name="adj1" fmla="val -2034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11"/>
          <p:cNvSpPr txBox="1"/>
          <p:nvPr/>
        </p:nvSpPr>
        <p:spPr>
          <a:xfrm>
            <a:off x="720774" y="183440"/>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记账权的竞争：工作量证明 </a:t>
            </a:r>
            <a:r>
              <a:rPr lang="en-US" altLang="zh-CN" sz="3200" b="1" dirty="0" err="1">
                <a:solidFill>
                  <a:srgbClr val="358FCB"/>
                </a:solidFill>
                <a:latin typeface="Georgia" charset="0"/>
                <a:ea typeface="Georgia" charset="0"/>
                <a:cs typeface="Georgia" charset="0"/>
              </a:rPr>
              <a:t>PoW</a:t>
            </a:r>
            <a:endParaRPr lang="zh-CN" altLang="en-US" sz="3200" b="1" dirty="0">
              <a:solidFill>
                <a:srgbClr val="358FCB"/>
              </a:solidFill>
              <a:latin typeface="Georgia" charset="0"/>
              <a:ea typeface="Georgia" charset="0"/>
              <a:cs typeface="Georgia" charset="0"/>
            </a:endParaRPr>
          </a:p>
        </p:txBody>
      </p:sp>
      <p:sp>
        <p:nvSpPr>
          <p:cNvPr id="2" name="矩形 1"/>
          <p:cNvSpPr/>
          <p:nvPr/>
        </p:nvSpPr>
        <p:spPr>
          <a:xfrm>
            <a:off x="4200034" y="6363233"/>
            <a:ext cx="7813357" cy="369332"/>
          </a:xfrm>
          <a:prstGeom prst="rect">
            <a:avLst/>
          </a:prstGeom>
        </p:spPr>
        <p:txBody>
          <a:bodyPr wrap="none">
            <a:spAutoFit/>
          </a:bodyPr>
          <a:lstStyle/>
          <a:p>
            <a:r>
              <a:rPr lang="en-US" altLang="zh-CN" dirty="0"/>
              <a:t>New Target = Old Target * (Actual Time of Last 2016 Blocks / 20160 minutes)</a:t>
            </a:r>
            <a:endParaRPr lang="en-US" altLang="zh-CN" dirty="0">
              <a:effectLst/>
            </a:endParaRPr>
          </a:p>
        </p:txBody>
      </p:sp>
    </p:spTree>
    <p:extLst>
      <p:ext uri="{BB962C8B-B14F-4D97-AF65-F5344CB8AC3E}">
        <p14:creationId xmlns:p14="http://schemas.microsoft.com/office/powerpoint/2010/main" val="304547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过程</a:t>
            </a:r>
          </a:p>
        </p:txBody>
      </p:sp>
      <p:sp>
        <p:nvSpPr>
          <p:cNvPr id="2" name="矩形 1"/>
          <p:cNvSpPr/>
          <p:nvPr/>
        </p:nvSpPr>
        <p:spPr>
          <a:xfrm>
            <a:off x="777034" y="1501071"/>
            <a:ext cx="10571151" cy="3416320"/>
          </a:xfrm>
          <a:prstGeom prst="rect">
            <a:avLst/>
          </a:prstGeom>
        </p:spPr>
        <p:txBody>
          <a:bodyPr wrap="square">
            <a:spAutoFit/>
          </a:bodyPr>
          <a:lstStyle/>
          <a:p>
            <a:pPr marL="285750" indent="-285750">
              <a:buFont typeface="Wingdings" panose="05000000000000000000" pitchFamily="2" charset="2"/>
              <a:buChar char="n"/>
            </a:pPr>
            <a:r>
              <a:rPr lang="zh-CN" altLang="en-US" sz="2400" dirty="0">
                <a:solidFill>
                  <a:schemeClr val="tx1">
                    <a:lumMod val="50000"/>
                    <a:lumOff val="50000"/>
                  </a:schemeClr>
                </a:solidFill>
              </a:rPr>
              <a:t>生成交易，并与其他所有准备打包进区块的交易组成交易列表，通过Merkle Tree算法生成Merkle Root Hash</a:t>
            </a:r>
            <a:endParaRPr lang="en-US" altLang="zh-CN" sz="2400" dirty="0">
              <a:solidFill>
                <a:schemeClr val="tx1">
                  <a:lumMod val="50000"/>
                  <a:lumOff val="50000"/>
                </a:schemeClr>
              </a:solidFill>
            </a:endParaRPr>
          </a:p>
          <a:p>
            <a:pPr marL="285750" indent="-285750">
              <a:buFont typeface="Wingdings" panose="05000000000000000000" pitchFamily="2" charset="2"/>
              <a:buChar char="n"/>
            </a:pPr>
            <a:endParaRPr lang="zh-CN" altLang="en-US" sz="2400" dirty="0">
              <a:solidFill>
                <a:schemeClr val="tx1">
                  <a:lumMod val="50000"/>
                  <a:lumOff val="50000"/>
                </a:schemeClr>
              </a:solidFill>
            </a:endParaRPr>
          </a:p>
          <a:p>
            <a:pPr marL="285750" indent="-285750">
              <a:buFont typeface="Wingdings" panose="05000000000000000000" pitchFamily="2" charset="2"/>
              <a:buChar char="n"/>
            </a:pPr>
            <a:r>
              <a:rPr lang="zh-CN" altLang="en-US" sz="2400" dirty="0">
                <a:solidFill>
                  <a:schemeClr val="tx1">
                    <a:lumMod val="50000"/>
                    <a:lumOff val="50000"/>
                  </a:schemeClr>
                </a:solidFill>
              </a:rPr>
              <a:t>把Merkle Root Hash及其他相关字段组装成区块头，将区块头的80字节数据（Block Header）作为工作量证明的输入</a:t>
            </a:r>
          </a:p>
          <a:p>
            <a:pPr marL="285750" indent="-285750">
              <a:buFont typeface="Wingdings" panose="05000000000000000000" pitchFamily="2" charset="2"/>
              <a:buChar char="n"/>
            </a:pPr>
            <a:endParaRPr lang="en-US" altLang="zh-CN" sz="2400" dirty="0">
              <a:solidFill>
                <a:schemeClr val="tx1">
                  <a:lumMod val="50000"/>
                  <a:lumOff val="50000"/>
                </a:schemeClr>
              </a:solidFill>
            </a:endParaRPr>
          </a:p>
          <a:p>
            <a:pPr marL="285750" indent="-285750">
              <a:buFont typeface="Wingdings" panose="05000000000000000000" pitchFamily="2" charset="2"/>
              <a:buChar char="n"/>
            </a:pPr>
            <a:r>
              <a:rPr lang="zh-CN" altLang="en-US" sz="2400" dirty="0">
                <a:solidFill>
                  <a:schemeClr val="tx1">
                    <a:lumMod val="50000"/>
                    <a:lumOff val="50000"/>
                  </a:schemeClr>
                </a:solidFill>
              </a:rPr>
              <a:t>不停的变更区块头中的随机数即nonce的数值，并对每次变更后的的区块头做双重SHA256运算（即SHA256(SHA256(Block_Header))），将结果值与当前网络的目标值做对比，如果小于目标值，则解题成功，工作量证明完成</a:t>
            </a:r>
          </a:p>
        </p:txBody>
      </p:sp>
    </p:spTree>
    <p:extLst>
      <p:ext uri="{BB962C8B-B14F-4D97-AF65-F5344CB8AC3E}">
        <p14:creationId xmlns:p14="http://schemas.microsoft.com/office/powerpoint/2010/main" val="2768878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的实质</a:t>
            </a:r>
          </a:p>
        </p:txBody>
      </p:sp>
      <p:sp>
        <p:nvSpPr>
          <p:cNvPr id="4" name="TextBox 12"/>
          <p:cNvSpPr txBox="1"/>
          <p:nvPr/>
        </p:nvSpPr>
        <p:spPr>
          <a:xfrm>
            <a:off x="777034" y="1503146"/>
            <a:ext cx="10320894" cy="3693319"/>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解决分布式系统的拜占庭问题（</a:t>
            </a:r>
            <a:r>
              <a:rPr lang="en-US" altLang="zh-CN" sz="2800" b="1" dirty="0" err="1">
                <a:solidFill>
                  <a:schemeClr val="tx1">
                    <a:lumMod val="50000"/>
                    <a:lumOff val="50000"/>
                  </a:schemeClr>
                </a:solidFill>
                <a:latin typeface="Times New Roman" charset="0"/>
                <a:ea typeface="Times New Roman" charset="0"/>
                <a:cs typeface="Times New Roman" charset="0"/>
              </a:rPr>
              <a:t>Lamport</a:t>
            </a:r>
            <a:r>
              <a:rPr lang="en-US" altLang="zh-CN" sz="2800" b="1" dirty="0">
                <a:solidFill>
                  <a:schemeClr val="tx1">
                    <a:lumMod val="50000"/>
                    <a:lumOff val="50000"/>
                  </a:schemeClr>
                </a:solidFill>
                <a:latin typeface="Times New Roman" charset="0"/>
                <a:ea typeface="Times New Roman" charset="0"/>
                <a:cs typeface="Times New Roman" charset="0"/>
              </a:rPr>
              <a:t> 1982</a:t>
            </a:r>
            <a:r>
              <a:rPr lang="zh-CN" altLang="en-US" sz="2800" b="1" dirty="0">
                <a:solidFill>
                  <a:schemeClr val="tx1">
                    <a:lumMod val="50000"/>
                    <a:lumOff val="50000"/>
                  </a:schemeClr>
                </a:solidFill>
                <a:latin typeface="Times New Roman" charset="0"/>
                <a:ea typeface="Times New Roman" charset="0"/>
                <a:cs typeface="Times New Roman" charset="0"/>
              </a:rPr>
              <a:t>）</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拜占庭问题实质：分布式一致性问题</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跨网络数据共享与同步方案</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最长链原则（</a:t>
            </a:r>
            <a:r>
              <a:rPr lang="en-US" altLang="zh-CN" sz="2400" b="1" dirty="0">
                <a:solidFill>
                  <a:schemeClr val="tx1">
                    <a:lumMod val="50000"/>
                    <a:lumOff val="50000"/>
                  </a:schemeClr>
                </a:solidFill>
                <a:latin typeface="Times New Roman" charset="0"/>
                <a:ea typeface="Times New Roman" charset="0"/>
                <a:cs typeface="Times New Roman" charset="0"/>
              </a:rPr>
              <a:t>best</a:t>
            </a:r>
            <a:r>
              <a:rPr lang="zh-CN" altLang="en-US" sz="2400" b="1" dirty="0">
                <a:solidFill>
                  <a:schemeClr val="tx1">
                    <a:lumMod val="50000"/>
                    <a:lumOff val="50000"/>
                  </a:schemeClr>
                </a:solidFill>
                <a:latin typeface="Times New Roman" charset="0"/>
                <a:ea typeface="Times New Roman" charset="0"/>
                <a:cs typeface="Times New Roman" charset="0"/>
              </a:rPr>
              <a:t> </a:t>
            </a:r>
            <a:r>
              <a:rPr lang="en-US" altLang="zh-CN" sz="2400" b="1" dirty="0">
                <a:solidFill>
                  <a:schemeClr val="tx1">
                    <a:lumMod val="50000"/>
                    <a:lumOff val="50000"/>
                  </a:schemeClr>
                </a:solidFill>
                <a:latin typeface="Times New Roman" charset="0"/>
                <a:ea typeface="Times New Roman" charset="0"/>
                <a:cs typeface="Times New Roman" charset="0"/>
              </a:rPr>
              <a:t>chain</a:t>
            </a:r>
            <a:r>
              <a:rPr lang="zh-CN" altLang="en-US" sz="2400" b="1" dirty="0">
                <a:solidFill>
                  <a:schemeClr val="tx1">
                    <a:lumMod val="50000"/>
                    <a:lumOff val="50000"/>
                  </a:schemeClr>
                </a:solidFill>
                <a:latin typeface="Times New Roman" charset="0"/>
                <a:ea typeface="Times New Roman" charset="0"/>
                <a:cs typeface="Times New Roman" charset="0"/>
              </a:rPr>
              <a:t>）</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一种创新的经济激励和博弈</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概率一致性</a:t>
            </a:r>
            <a:endParaRPr lang="en-US" altLang="zh-CN" sz="24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91396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en-US" altLang="zh-CN" sz="3200" b="1" dirty="0" err="1">
                <a:solidFill>
                  <a:srgbClr val="358FCB"/>
                </a:solidFill>
                <a:latin typeface="Georgia" charset="0"/>
                <a:ea typeface="Georgia" charset="0"/>
                <a:cs typeface="Georgia" charset="0"/>
              </a:rPr>
              <a:t>PoW</a:t>
            </a:r>
            <a:r>
              <a:rPr lang="zh-CN" altLang="en-US" sz="3200" b="1" dirty="0">
                <a:solidFill>
                  <a:srgbClr val="358FCB"/>
                </a:solidFill>
                <a:latin typeface="Georgia" charset="0"/>
                <a:ea typeface="Georgia" charset="0"/>
                <a:cs typeface="Georgia" charset="0"/>
              </a:rPr>
              <a:t>的问题</a:t>
            </a:r>
          </a:p>
        </p:txBody>
      </p:sp>
      <p:sp>
        <p:nvSpPr>
          <p:cNvPr id="4" name="TextBox 12"/>
          <p:cNvSpPr txBox="1"/>
          <p:nvPr/>
        </p:nvSpPr>
        <p:spPr>
          <a:xfrm>
            <a:off x="777034" y="1503146"/>
            <a:ext cx="10320894" cy="2677656"/>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资源消耗严重</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算力垄断：</a:t>
            </a:r>
            <a:r>
              <a:rPr lang="en-US" altLang="zh-CN" sz="2800" b="1" dirty="0">
                <a:solidFill>
                  <a:schemeClr val="tx1">
                    <a:lumMod val="50000"/>
                    <a:lumOff val="50000"/>
                  </a:schemeClr>
                </a:solidFill>
                <a:latin typeface="Times New Roman" charset="0"/>
                <a:ea typeface="Times New Roman" charset="0"/>
                <a:cs typeface="Times New Roman" charset="0"/>
              </a:rPr>
              <a:t>51%</a:t>
            </a:r>
            <a:r>
              <a:rPr lang="zh-CN" altLang="en-US" sz="2800" b="1" dirty="0">
                <a:solidFill>
                  <a:schemeClr val="tx1">
                    <a:lumMod val="50000"/>
                    <a:lumOff val="50000"/>
                  </a:schemeClr>
                </a:solidFill>
                <a:latin typeface="Times New Roman" charset="0"/>
                <a:ea typeface="Times New Roman" charset="0"/>
                <a:cs typeface="Times New Roman" charset="0"/>
              </a:rPr>
              <a:t>攻击</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分叉问题</a:t>
            </a:r>
            <a:endParaRPr lang="en-US" altLang="zh-CN" sz="2800" b="1" dirty="0">
              <a:solidFill>
                <a:schemeClr val="tx1">
                  <a:lumMod val="50000"/>
                  <a:lumOff val="50000"/>
                </a:schemeClr>
              </a:solidFill>
              <a:latin typeface="Times New Roman" charset="0"/>
              <a:ea typeface="Times New Roman" charset="0"/>
              <a:cs typeface="Times New Roman" charset="0"/>
            </a:endParaRPr>
          </a:p>
          <a:p>
            <a:pPr>
              <a:lnSpc>
                <a:spcPct val="150000"/>
              </a:lnSpc>
              <a:buClr>
                <a:srgbClr val="4E9F8E"/>
              </a:buClr>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2"/>
          <a:stretch>
            <a:fillRect/>
          </a:stretch>
        </p:blipFill>
        <p:spPr>
          <a:xfrm>
            <a:off x="6141244" y="3070459"/>
            <a:ext cx="5909885" cy="3691889"/>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35" y="269507"/>
            <a:ext cx="4772526" cy="268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368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比特币的问题</a:t>
            </a:r>
          </a:p>
        </p:txBody>
      </p:sp>
      <p:sp>
        <p:nvSpPr>
          <p:cNvPr id="4" name="TextBox 12"/>
          <p:cNvSpPr txBox="1"/>
          <p:nvPr/>
        </p:nvSpPr>
        <p:spPr>
          <a:xfrm>
            <a:off x="1035652" y="1420019"/>
            <a:ext cx="10320894" cy="4339650"/>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交易确认速度慢：</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400" b="1" dirty="0">
                <a:solidFill>
                  <a:schemeClr val="tx1">
                    <a:lumMod val="50000"/>
                    <a:lumOff val="50000"/>
                  </a:schemeClr>
                </a:solidFill>
                <a:latin typeface="Times New Roman" charset="0"/>
                <a:ea typeface="Times New Roman" charset="0"/>
                <a:cs typeface="Times New Roman" charset="0"/>
              </a:rPr>
              <a:t>10</a:t>
            </a:r>
            <a:r>
              <a:rPr lang="zh-CN" altLang="en-US" sz="2400" b="1" dirty="0">
                <a:solidFill>
                  <a:schemeClr val="tx1">
                    <a:lumMod val="50000"/>
                    <a:lumOff val="50000"/>
                  </a:schemeClr>
                </a:solidFill>
                <a:latin typeface="Times New Roman" charset="0"/>
                <a:ea typeface="Times New Roman" charset="0"/>
                <a:cs typeface="Times New Roman" charset="0"/>
              </a:rPr>
              <a:t>分钟一个区块，</a:t>
            </a:r>
            <a:r>
              <a:rPr lang="en-US" altLang="zh-CN" sz="2400" b="1" dirty="0">
                <a:solidFill>
                  <a:schemeClr val="tx1">
                    <a:lumMod val="50000"/>
                    <a:lumOff val="50000"/>
                  </a:schemeClr>
                </a:solidFill>
                <a:latin typeface="Times New Roman" charset="0"/>
                <a:ea typeface="Times New Roman" charset="0"/>
                <a:cs typeface="Times New Roman" charset="0"/>
              </a:rPr>
              <a:t>6</a:t>
            </a:r>
            <a:r>
              <a:rPr lang="zh-CN" altLang="en-US" sz="2400" b="1" dirty="0">
                <a:solidFill>
                  <a:schemeClr val="tx1">
                    <a:lumMod val="50000"/>
                    <a:lumOff val="50000"/>
                  </a:schemeClr>
                </a:solidFill>
                <a:latin typeface="Times New Roman" charset="0"/>
                <a:ea typeface="Times New Roman" charset="0"/>
                <a:cs typeface="Times New Roman" charset="0"/>
              </a:rPr>
              <a:t>个区块基本确认</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交易吞吐量低：</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en-US" altLang="zh-CN" sz="2400" b="1" dirty="0">
                <a:solidFill>
                  <a:schemeClr val="tx1">
                    <a:lumMod val="50000"/>
                    <a:lumOff val="50000"/>
                  </a:schemeClr>
                </a:solidFill>
                <a:latin typeface="Times New Roman" charset="0"/>
                <a:ea typeface="Times New Roman" charset="0"/>
                <a:cs typeface="Times New Roman" charset="0"/>
              </a:rPr>
              <a:t>7</a:t>
            </a:r>
            <a:r>
              <a:rPr lang="zh-CN" altLang="en-US" sz="2400" b="1" dirty="0">
                <a:solidFill>
                  <a:schemeClr val="tx1">
                    <a:lumMod val="50000"/>
                    <a:lumOff val="50000"/>
                  </a:schemeClr>
                </a:solidFill>
                <a:latin typeface="Times New Roman" charset="0"/>
                <a:ea typeface="Times New Roman" charset="0"/>
                <a:cs typeface="Times New Roman" charset="0"/>
              </a:rPr>
              <a:t>笔交易</a:t>
            </a:r>
            <a:r>
              <a:rPr lang="en-US" altLang="zh-CN" sz="2400" b="1" dirty="0">
                <a:solidFill>
                  <a:schemeClr val="tx1">
                    <a:lumMod val="50000"/>
                    <a:lumOff val="50000"/>
                  </a:schemeClr>
                </a:solidFill>
                <a:latin typeface="Times New Roman" charset="0"/>
                <a:ea typeface="Times New Roman" charset="0"/>
                <a:cs typeface="Times New Roman" charset="0"/>
              </a:rPr>
              <a:t>/</a:t>
            </a:r>
            <a:r>
              <a:rPr lang="zh-CN" altLang="en-US" sz="2400" b="1" dirty="0">
                <a:solidFill>
                  <a:schemeClr val="tx1">
                    <a:lumMod val="50000"/>
                    <a:lumOff val="50000"/>
                  </a:schemeClr>
                </a:solidFill>
                <a:latin typeface="Times New Roman" charset="0"/>
                <a:ea typeface="Times New Roman" charset="0"/>
                <a:cs typeface="Times New Roman" charset="0"/>
              </a:rPr>
              <a:t>秒，相比于支付宝</a:t>
            </a:r>
            <a:r>
              <a:rPr lang="en-US" altLang="zh-CN" sz="2400" b="1" dirty="0">
                <a:solidFill>
                  <a:schemeClr val="tx1">
                    <a:lumMod val="50000"/>
                    <a:lumOff val="50000"/>
                  </a:schemeClr>
                </a:solidFill>
                <a:latin typeface="Times New Roman" charset="0"/>
                <a:ea typeface="Times New Roman" charset="0"/>
                <a:cs typeface="Times New Roman" charset="0"/>
              </a:rPr>
              <a:t>8</a:t>
            </a:r>
            <a:r>
              <a:rPr lang="zh-CN" altLang="en-US" sz="2400" b="1" dirty="0">
                <a:solidFill>
                  <a:schemeClr val="tx1">
                    <a:lumMod val="50000"/>
                    <a:lumOff val="50000"/>
                  </a:schemeClr>
                </a:solidFill>
                <a:latin typeface="Times New Roman" charset="0"/>
                <a:ea typeface="Times New Roman" charset="0"/>
                <a:cs typeface="Times New Roman" charset="0"/>
              </a:rPr>
              <a:t>万笔</a:t>
            </a:r>
            <a:r>
              <a:rPr lang="en-US" altLang="zh-CN" sz="2400" b="1" dirty="0">
                <a:solidFill>
                  <a:schemeClr val="tx1">
                    <a:lumMod val="50000"/>
                    <a:lumOff val="50000"/>
                  </a:schemeClr>
                </a:solidFill>
                <a:latin typeface="Times New Roman" charset="0"/>
                <a:ea typeface="Times New Roman" charset="0"/>
                <a:cs typeface="Times New Roman" charset="0"/>
              </a:rPr>
              <a:t>+/</a:t>
            </a:r>
            <a:r>
              <a:rPr lang="zh-CN" altLang="en-US" sz="2400" b="1" dirty="0">
                <a:solidFill>
                  <a:schemeClr val="tx1">
                    <a:lumMod val="50000"/>
                    <a:lumOff val="50000"/>
                  </a:schemeClr>
                </a:solidFill>
                <a:latin typeface="Times New Roman" charset="0"/>
                <a:ea typeface="Times New Roman" charset="0"/>
                <a:cs typeface="Times New Roman" charset="0"/>
              </a:rPr>
              <a:t>秒</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区块容量限制：</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400" b="1" dirty="0">
                <a:solidFill>
                  <a:schemeClr val="tx1">
                    <a:lumMod val="50000"/>
                    <a:lumOff val="50000"/>
                  </a:schemeClr>
                </a:solidFill>
                <a:latin typeface="Times New Roman" charset="0"/>
                <a:ea typeface="Times New Roman" charset="0"/>
                <a:cs typeface="Times New Roman" charset="0"/>
              </a:rPr>
              <a:t>每个区块</a:t>
            </a:r>
            <a:r>
              <a:rPr lang="en-US" altLang="zh-CN" sz="2400" b="1" dirty="0">
                <a:solidFill>
                  <a:schemeClr val="tx1">
                    <a:lumMod val="50000"/>
                    <a:lumOff val="50000"/>
                  </a:schemeClr>
                </a:solidFill>
                <a:latin typeface="Times New Roman" charset="0"/>
                <a:ea typeface="Times New Roman" charset="0"/>
                <a:cs typeface="Times New Roman" charset="0"/>
              </a:rPr>
              <a:t>1MB</a:t>
            </a:r>
            <a:r>
              <a:rPr lang="zh-CN" altLang="en-US" sz="2400" b="1" dirty="0">
                <a:solidFill>
                  <a:schemeClr val="tx1">
                    <a:lumMod val="50000"/>
                    <a:lumOff val="50000"/>
                  </a:schemeClr>
                </a:solidFill>
                <a:latin typeface="Times New Roman" charset="0"/>
                <a:ea typeface="Times New Roman" charset="0"/>
                <a:cs typeface="Times New Roman" charset="0"/>
              </a:rPr>
              <a:t>容量，扩容面临硬分叉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lvl="0" indent="-457200">
              <a:lnSpc>
                <a:spcPct val="150000"/>
              </a:lnSpc>
              <a:buClr>
                <a:srgbClr val="4E9F8E"/>
              </a:buClr>
              <a:buFont typeface="Wingdings" panose="05000000000000000000" pitchFamily="2" charset="2"/>
              <a:buChar char="n"/>
            </a:pPr>
            <a:r>
              <a:rPr lang="zh-CN" altLang="en-US" sz="2800" b="1" dirty="0">
                <a:solidFill>
                  <a:prstClr val="black">
                    <a:lumMod val="50000"/>
                    <a:lumOff val="50000"/>
                  </a:prstClr>
                </a:solidFill>
                <a:latin typeface="Times New Roman" charset="0"/>
                <a:ea typeface="Times New Roman" charset="0"/>
                <a:cs typeface="Times New Roman" charset="0"/>
              </a:rPr>
              <a:t>资源消耗、</a:t>
            </a:r>
            <a:r>
              <a:rPr lang="en-US" altLang="zh-CN" sz="2800" b="1" dirty="0">
                <a:solidFill>
                  <a:prstClr val="black">
                    <a:lumMod val="50000"/>
                    <a:lumOff val="50000"/>
                  </a:prstClr>
                </a:solidFill>
                <a:latin typeface="Times New Roman" charset="0"/>
                <a:ea typeface="Times New Roman" charset="0"/>
                <a:cs typeface="Times New Roman" charset="0"/>
              </a:rPr>
              <a:t>51%</a:t>
            </a:r>
            <a:r>
              <a:rPr lang="zh-CN" altLang="en-US" sz="2800" b="1" dirty="0">
                <a:solidFill>
                  <a:prstClr val="black">
                    <a:lumMod val="50000"/>
                    <a:lumOff val="50000"/>
                  </a:prstClr>
                </a:solidFill>
                <a:latin typeface="Times New Roman" charset="0"/>
                <a:ea typeface="Times New Roman" charset="0"/>
                <a:cs typeface="Times New Roman" charset="0"/>
              </a:rPr>
              <a:t>攻击</a:t>
            </a:r>
            <a:r>
              <a:rPr lang="en-US" altLang="zh-CN" sz="2800" b="1" dirty="0">
                <a:solidFill>
                  <a:prstClr val="black">
                    <a:lumMod val="50000"/>
                    <a:lumOff val="50000"/>
                  </a:prstClr>
                </a:solidFill>
                <a:latin typeface="Times New Roman" charset="0"/>
                <a:ea typeface="Times New Roman" charset="0"/>
                <a:cs typeface="Times New Roman" charset="0"/>
              </a:rPr>
              <a:t>…</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16693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比特币分叉</a:t>
            </a:r>
          </a:p>
        </p:txBody>
      </p:sp>
      <p:sp>
        <p:nvSpPr>
          <p:cNvPr id="3" name="TextBox 12"/>
          <p:cNvSpPr txBox="1"/>
          <p:nvPr/>
        </p:nvSpPr>
        <p:spPr>
          <a:xfrm>
            <a:off x="600936" y="1084914"/>
            <a:ext cx="10281923" cy="31854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400" b="1" dirty="0">
                <a:solidFill>
                  <a:schemeClr val="tx1">
                    <a:lumMod val="50000"/>
                    <a:lumOff val="50000"/>
                  </a:schemeClr>
                </a:solidFill>
                <a:latin typeface="Times New Roman" charset="0"/>
                <a:ea typeface="Times New Roman" charset="0"/>
                <a:cs typeface="Times New Roman" charset="0"/>
              </a:rPr>
              <a:t>软分叉：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旧节点接受新节点产生的区块</a:t>
            </a: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stretch>
            <a:fillRect/>
          </a:stretch>
        </p:blipFill>
        <p:spPr>
          <a:xfrm>
            <a:off x="1790112" y="2677657"/>
            <a:ext cx="8311734" cy="2521095"/>
          </a:xfrm>
          <a:prstGeom prst="rect">
            <a:avLst/>
          </a:prstGeom>
        </p:spPr>
      </p:pic>
    </p:spTree>
    <p:extLst>
      <p:ext uri="{BB962C8B-B14F-4D97-AF65-F5344CB8AC3E}">
        <p14:creationId xmlns:p14="http://schemas.microsoft.com/office/powerpoint/2010/main" val="262735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比特币分叉</a:t>
            </a:r>
          </a:p>
        </p:txBody>
      </p:sp>
      <p:sp>
        <p:nvSpPr>
          <p:cNvPr id="3" name="TextBox 12"/>
          <p:cNvSpPr txBox="1"/>
          <p:nvPr/>
        </p:nvSpPr>
        <p:spPr>
          <a:xfrm>
            <a:off x="600936" y="1084914"/>
            <a:ext cx="10281923" cy="31854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400" b="1" dirty="0">
                <a:solidFill>
                  <a:schemeClr val="tx1">
                    <a:lumMod val="50000"/>
                    <a:lumOff val="50000"/>
                  </a:schemeClr>
                </a:solidFill>
                <a:latin typeface="Times New Roman" charset="0"/>
                <a:ea typeface="Times New Roman" charset="0"/>
                <a:cs typeface="Times New Roman" charset="0"/>
              </a:rPr>
              <a:t>硬分叉：</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旧节点不接受新节点产生的区块，导致网络分裂为新链和旧链的分叉。</a:t>
            </a: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endParaRPr lang="en-US" altLang="zh-CN" b="1" dirty="0">
              <a:solidFill>
                <a:schemeClr val="tx1">
                  <a:lumMod val="50000"/>
                  <a:lumOff val="50000"/>
                </a:schemeClr>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stretch>
            <a:fillRect/>
          </a:stretch>
        </p:blipFill>
        <p:spPr>
          <a:xfrm>
            <a:off x="1753848" y="2624039"/>
            <a:ext cx="8885635" cy="2712459"/>
          </a:xfrm>
          <a:prstGeom prst="rect">
            <a:avLst/>
          </a:prstGeom>
        </p:spPr>
      </p:pic>
    </p:spTree>
    <p:extLst>
      <p:ext uri="{BB962C8B-B14F-4D97-AF65-F5344CB8AC3E}">
        <p14:creationId xmlns:p14="http://schemas.microsoft.com/office/powerpoint/2010/main" val="1429812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en-US" altLang="zh-CN" sz="3200" b="1" dirty="0">
                <a:solidFill>
                  <a:srgbClr val="358FCB"/>
                </a:solidFill>
                <a:latin typeface="Georgia" charset="0"/>
                <a:ea typeface="Georgia" charset="0"/>
                <a:cs typeface="Georgia" charset="0"/>
              </a:rPr>
              <a:t>BCC</a:t>
            </a:r>
            <a:r>
              <a:rPr lang="zh-CN" altLang="en-US" sz="3200" b="1" dirty="0">
                <a:solidFill>
                  <a:srgbClr val="358FCB"/>
                </a:solidFill>
                <a:latin typeface="Georgia" charset="0"/>
                <a:ea typeface="Georgia" charset="0"/>
                <a:cs typeface="Georgia" charset="0"/>
              </a:rPr>
              <a:t> </a:t>
            </a:r>
          </a:p>
        </p:txBody>
      </p:sp>
      <p:sp>
        <p:nvSpPr>
          <p:cNvPr id="3" name="TextBox 12"/>
          <p:cNvSpPr txBox="1"/>
          <p:nvPr/>
        </p:nvSpPr>
        <p:spPr>
          <a:xfrm>
            <a:off x="1035652" y="1420019"/>
            <a:ext cx="10320894" cy="33239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en-US" altLang="zh-CN" sz="2800" dirty="0"/>
              <a:t>BCC</a:t>
            </a:r>
            <a:r>
              <a:rPr lang="zh-CN" altLang="en-US" sz="2800" dirty="0"/>
              <a:t>是比特币的一种硬分叉产生的币，它修改了比特币的代码，支持大区块，并且不包含</a:t>
            </a:r>
            <a:r>
              <a:rPr lang="en-US" altLang="zh-CN" sz="2800" dirty="0" err="1"/>
              <a:t>Segwit</a:t>
            </a:r>
            <a:endParaRPr lang="en-US" altLang="zh-CN" sz="2800" dirty="0"/>
          </a:p>
          <a:p>
            <a:pPr marL="457200" indent="-457200">
              <a:lnSpc>
                <a:spcPct val="150000"/>
              </a:lnSpc>
              <a:buClr>
                <a:srgbClr val="4E9F8E"/>
              </a:buClr>
              <a:buFont typeface="Wingdings" panose="05000000000000000000" pitchFamily="2" charset="2"/>
              <a:buChar char="n"/>
            </a:pPr>
            <a:r>
              <a:rPr lang="en-US" altLang="zh-CN" sz="2800" dirty="0"/>
              <a:t>BCC</a:t>
            </a:r>
            <a:r>
              <a:rPr lang="zh-CN" altLang="en-US" sz="2800" dirty="0"/>
              <a:t>最早被设置为防范</a:t>
            </a:r>
            <a:r>
              <a:rPr lang="en-US" altLang="zh-CN" sz="2800" dirty="0"/>
              <a:t>BIP148</a:t>
            </a:r>
            <a:r>
              <a:rPr lang="zh-CN" altLang="en-US" sz="2800" dirty="0"/>
              <a:t>分裂比特币而进行硬分叉产生的代币</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en-US" sz="2800" dirty="0"/>
              <a:t>BCC</a:t>
            </a:r>
            <a:r>
              <a:rPr lang="zh-CN" altLang="en-US" sz="2800" dirty="0"/>
              <a:t>最大支持</a:t>
            </a:r>
            <a:r>
              <a:rPr lang="en-US" sz="2800" dirty="0"/>
              <a:t>8M</a:t>
            </a:r>
            <a:r>
              <a:rPr lang="en-US" altLang="zh-CN" sz="2800" dirty="0"/>
              <a:t>B</a:t>
            </a:r>
            <a:r>
              <a:rPr lang="zh-CN" altLang="en-US" sz="2800" dirty="0"/>
              <a:t>区块大小，默认</a:t>
            </a:r>
            <a:r>
              <a:rPr lang="en-US" altLang="zh-CN" sz="2800" dirty="0"/>
              <a:t>2MB</a:t>
            </a: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9540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1832553"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排序服务</a:t>
            </a:r>
          </a:p>
        </p:txBody>
      </p:sp>
      <p:sp>
        <p:nvSpPr>
          <p:cNvPr id="3" name="文本框 2">
            <a:extLst>
              <a:ext uri="{FF2B5EF4-FFF2-40B4-BE49-F238E27FC236}">
                <a16:creationId xmlns:a16="http://schemas.microsoft.com/office/drawing/2014/main" id="{D6776E1B-5ECB-4145-A000-FBF60CB679B8}"/>
              </a:ext>
            </a:extLst>
          </p:cNvPr>
          <p:cNvSpPr txBox="1"/>
          <p:nvPr/>
        </p:nvSpPr>
        <p:spPr>
          <a:xfrm>
            <a:off x="777034" y="1263317"/>
            <a:ext cx="11129211" cy="2246769"/>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设置排序服务方法，排序服务管理者需要在创世区块（</a:t>
            </a:r>
            <a:r>
              <a:rPr lang="en-US" altLang="zh-CN" sz="2800" dirty="0">
                <a:solidFill>
                  <a:schemeClr val="tx1">
                    <a:lumMod val="50000"/>
                    <a:lumOff val="50000"/>
                  </a:schemeClr>
                </a:solidFill>
                <a:latin typeface="Times New Roman" charset="0"/>
                <a:cs typeface="Times New Roman" charset="0"/>
              </a:rPr>
              <a:t>genesis block</a:t>
            </a:r>
            <a:r>
              <a:rPr lang="zh-CN" altLang="en-US" sz="2800" dirty="0">
                <a:solidFill>
                  <a:schemeClr val="tx1">
                    <a:lumMod val="50000"/>
                    <a:lumOff val="50000"/>
                  </a:schemeClr>
                </a:solidFill>
                <a:latin typeface="Times New Roman" charset="0"/>
                <a:cs typeface="Times New Roman" charset="0"/>
              </a:rPr>
              <a:t>）中设置相关的值。</a:t>
            </a:r>
            <a:endParaRPr lang="en-US" altLang="zh-CN" sz="2800" dirty="0">
              <a:solidFill>
                <a:schemeClr val="tx1">
                  <a:lumMod val="50000"/>
                  <a:lumOff val="50000"/>
                </a:schemeClr>
              </a:solidFill>
              <a:latin typeface="Times New Roman" charset="0"/>
              <a:cs typeface="Times New Roman" charset="0"/>
            </a:endParaRPr>
          </a:p>
          <a:p>
            <a:endParaRPr lang="en-US" altLang="zh-CN" sz="2800" dirty="0">
              <a:solidFill>
                <a:schemeClr val="tx1">
                  <a:lumMod val="50000"/>
                  <a:lumOff val="50000"/>
                </a:schemeClr>
              </a:solidFill>
              <a:latin typeface="Times New Roman" charset="0"/>
              <a:cs typeface="Times New Roman" charset="0"/>
            </a:endParaRPr>
          </a:p>
          <a:p>
            <a:r>
              <a:rPr lang="zh-CN" altLang="en-US" sz="2800" dirty="0">
                <a:solidFill>
                  <a:schemeClr val="tx1">
                    <a:lumMod val="50000"/>
                    <a:lumOff val="50000"/>
                  </a:schemeClr>
                </a:solidFill>
                <a:latin typeface="Times New Roman" charset="0"/>
                <a:cs typeface="Times New Roman" charset="0"/>
              </a:rPr>
              <a:t>具体来说就是，需要在系统通道中，在 </a:t>
            </a:r>
            <a:r>
              <a:rPr lang="en-US" altLang="zh-CN" sz="2800" dirty="0" err="1">
                <a:solidFill>
                  <a:schemeClr val="tx1">
                    <a:lumMod val="50000"/>
                    <a:lumOff val="50000"/>
                  </a:schemeClr>
                </a:solidFill>
                <a:latin typeface="Times New Roman" charset="0"/>
                <a:cs typeface="Times New Roman" charset="0"/>
              </a:rPr>
              <a:t>orderer</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配置组中，将 </a:t>
            </a:r>
            <a:r>
              <a:rPr lang="en-US" altLang="zh-CN" sz="2800" dirty="0">
                <a:solidFill>
                  <a:schemeClr val="tx1">
                    <a:lumMod val="50000"/>
                    <a:lumOff val="50000"/>
                  </a:schemeClr>
                </a:solidFill>
                <a:latin typeface="Times New Roman" charset="0"/>
                <a:cs typeface="Times New Roman" charset="0"/>
              </a:rPr>
              <a:t>Values </a:t>
            </a:r>
            <a:r>
              <a:rPr lang="zh-CN" altLang="en-US" sz="2800" dirty="0">
                <a:solidFill>
                  <a:schemeClr val="tx1">
                    <a:lumMod val="50000"/>
                    <a:lumOff val="50000"/>
                  </a:schemeClr>
                </a:solidFill>
                <a:latin typeface="Times New Roman" charset="0"/>
                <a:cs typeface="Times New Roman" charset="0"/>
              </a:rPr>
              <a:t>字典的 </a:t>
            </a:r>
            <a:r>
              <a:rPr lang="en-US" altLang="zh-CN" sz="2800" dirty="0" err="1">
                <a:solidFill>
                  <a:schemeClr val="tx1">
                    <a:lumMod val="50000"/>
                    <a:lumOff val="50000"/>
                  </a:schemeClr>
                </a:solidFill>
                <a:latin typeface="Times New Roman" charset="0"/>
                <a:cs typeface="Times New Roman" charset="0"/>
              </a:rPr>
              <a:t>ConsensusType</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键对应的值设置为 </a:t>
            </a:r>
            <a:r>
              <a:rPr lang="en-US" altLang="zh-CN" sz="2800" dirty="0">
                <a:solidFill>
                  <a:schemeClr val="tx1">
                    <a:lumMod val="50000"/>
                    <a:lumOff val="50000"/>
                  </a:schemeClr>
                </a:solidFill>
                <a:latin typeface="Times New Roman" charset="0"/>
                <a:cs typeface="Times New Roman" charset="0"/>
              </a:rPr>
              <a:t>solo </a:t>
            </a:r>
            <a:r>
              <a:rPr lang="zh-CN" altLang="en-US" sz="2800" dirty="0">
                <a:solidFill>
                  <a:schemeClr val="tx1">
                    <a:lumMod val="50000"/>
                    <a:lumOff val="50000"/>
                  </a:schemeClr>
                </a:solidFill>
                <a:latin typeface="Times New Roman" charset="0"/>
                <a:cs typeface="Times New Roman" charset="0"/>
              </a:rPr>
              <a:t>或 </a:t>
            </a:r>
            <a:r>
              <a:rPr lang="en-US" altLang="zh-CN" sz="2800" dirty="0" err="1">
                <a:solidFill>
                  <a:schemeClr val="tx1">
                    <a:lumMod val="50000"/>
                    <a:lumOff val="50000"/>
                  </a:schemeClr>
                </a:solidFill>
                <a:latin typeface="Times New Roman" charset="0"/>
                <a:cs typeface="Times New Roman" charset="0"/>
              </a:rPr>
              <a:t>kafka</a:t>
            </a:r>
            <a:endParaRPr lang="en-US" altLang="zh-CN"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304162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比特币的进展</a:t>
            </a:r>
          </a:p>
        </p:txBody>
      </p:sp>
      <p:sp>
        <p:nvSpPr>
          <p:cNvPr id="4" name="TextBox 12"/>
          <p:cNvSpPr txBox="1"/>
          <p:nvPr/>
        </p:nvSpPr>
        <p:spPr>
          <a:xfrm>
            <a:off x="777034" y="1503146"/>
            <a:ext cx="10320894" cy="3970318"/>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侧链技术：</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双向币值锚定，使用侧链扩展功能，提高交易速度</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闪电网络：</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Arial" panose="020B0604020202020204" pitchFamily="34" charset="0"/>
              <a:buChar char="•"/>
            </a:pPr>
            <a:r>
              <a:rPr lang="zh-CN" altLang="en-US" sz="2800" b="1" dirty="0">
                <a:solidFill>
                  <a:schemeClr val="tx1">
                    <a:lumMod val="50000"/>
                    <a:lumOff val="50000"/>
                  </a:schemeClr>
                </a:solidFill>
                <a:latin typeface="Times New Roman" charset="0"/>
                <a:ea typeface="Times New Roman" charset="0"/>
                <a:cs typeface="Times New Roman" charset="0"/>
              </a:rPr>
              <a:t>利用离链（</a:t>
            </a:r>
            <a:r>
              <a:rPr lang="en-US" altLang="zh-CN" sz="2800" b="1" dirty="0">
                <a:solidFill>
                  <a:schemeClr val="tx1">
                    <a:lumMod val="50000"/>
                    <a:lumOff val="50000"/>
                  </a:schemeClr>
                </a:solidFill>
                <a:latin typeface="Times New Roman" charset="0"/>
                <a:ea typeface="Times New Roman" charset="0"/>
                <a:cs typeface="Times New Roman" charset="0"/>
              </a:rPr>
              <a:t>off-chain</a:t>
            </a:r>
            <a:r>
              <a:rPr lang="zh-CN" altLang="en-US" sz="2800" b="1" dirty="0">
                <a:solidFill>
                  <a:schemeClr val="tx1">
                    <a:lumMod val="50000"/>
                    <a:lumOff val="50000"/>
                  </a:schemeClr>
                </a:solidFill>
                <a:latin typeface="Times New Roman" charset="0"/>
                <a:ea typeface="Times New Roman" charset="0"/>
                <a:cs typeface="Times New Roman" charset="0"/>
              </a:rPr>
              <a:t>）交易通道，提升整体交易速度</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其他共识算法</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panose="05000000000000000000" pitchFamily="2" charset="2"/>
              <a:buChar char="n"/>
            </a:pPr>
            <a:r>
              <a:rPr lang="en-US" altLang="zh-CN" sz="2800" b="1" dirty="0">
                <a:solidFill>
                  <a:schemeClr val="tx1">
                    <a:lumMod val="50000"/>
                    <a:lumOff val="50000"/>
                  </a:schemeClr>
                </a:solidFill>
                <a:latin typeface="Times New Roman" charset="0"/>
                <a:ea typeface="Times New Roman" charset="0"/>
                <a:cs typeface="Times New Roman" charset="0"/>
              </a:rPr>
              <a:t>Proof-of-Stake</a:t>
            </a:r>
            <a:r>
              <a:rPr lang="zh-CN" altLang="en-US" sz="2800" b="1" dirty="0">
                <a:solidFill>
                  <a:schemeClr val="tx1">
                    <a:lumMod val="50000"/>
                    <a:lumOff val="50000"/>
                  </a:schemeClr>
                </a:solidFill>
                <a:latin typeface="Times New Roman" charset="0"/>
                <a:ea typeface="Times New Roman" charset="0"/>
                <a:cs typeface="Times New Roman" charset="0"/>
              </a:rPr>
              <a:t>、</a:t>
            </a:r>
            <a:r>
              <a:rPr lang="en-US" altLang="zh-CN" sz="2800" b="1" dirty="0">
                <a:solidFill>
                  <a:schemeClr val="tx1">
                    <a:lumMod val="50000"/>
                    <a:lumOff val="50000"/>
                  </a:schemeClr>
                </a:solidFill>
                <a:latin typeface="Times New Roman" charset="0"/>
                <a:ea typeface="Times New Roman" charset="0"/>
                <a:cs typeface="Times New Roman" charset="0"/>
              </a:rPr>
              <a:t>PBFT</a:t>
            </a:r>
          </a:p>
        </p:txBody>
      </p:sp>
    </p:spTree>
    <p:extLst>
      <p:ext uri="{BB962C8B-B14F-4D97-AF65-F5344CB8AC3E}">
        <p14:creationId xmlns:p14="http://schemas.microsoft.com/office/powerpoint/2010/main" val="3695983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2152146"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侧链技术</a:t>
            </a:r>
          </a:p>
        </p:txBody>
      </p:sp>
      <p:sp>
        <p:nvSpPr>
          <p:cNvPr id="3" name="矩形 2"/>
          <p:cNvSpPr/>
          <p:nvPr/>
        </p:nvSpPr>
        <p:spPr>
          <a:xfrm>
            <a:off x="777034" y="1601534"/>
            <a:ext cx="10156857"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a:solidFill>
                  <a:schemeClr val="tx1">
                    <a:lumMod val="50000"/>
                    <a:lumOff val="50000"/>
                  </a:schemeClr>
                </a:solidFill>
                <a:latin typeface="Times New Roman" charset="0"/>
                <a:ea typeface="Times New Roman" charset="0"/>
                <a:cs typeface="Times New Roman" charset="0"/>
              </a:rPr>
              <a:t>侧链：实质上不是特指某个区块链，而是指遵守侧链协议的所有区块链，该名词是相对与比特币主链来说的。</a:t>
            </a:r>
          </a:p>
        </p:txBody>
      </p:sp>
      <p:pic>
        <p:nvPicPr>
          <p:cNvPr id="5" name="图片 4"/>
          <p:cNvPicPr>
            <a:picLocks noChangeAspect="1"/>
          </p:cNvPicPr>
          <p:nvPr/>
        </p:nvPicPr>
        <p:blipFill>
          <a:blip r:embed="rId3"/>
          <a:stretch>
            <a:fillRect/>
          </a:stretch>
        </p:blipFill>
        <p:spPr>
          <a:xfrm>
            <a:off x="6710646" y="2949280"/>
            <a:ext cx="4647950" cy="2076084"/>
          </a:xfrm>
          <a:prstGeom prst="rect">
            <a:avLst/>
          </a:prstGeom>
        </p:spPr>
      </p:pic>
      <p:sp>
        <p:nvSpPr>
          <p:cNvPr id="9" name="矩形 8"/>
          <p:cNvSpPr/>
          <p:nvPr/>
        </p:nvSpPr>
        <p:spPr>
          <a:xfrm>
            <a:off x="777033" y="2842037"/>
            <a:ext cx="1928733"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a:solidFill>
                  <a:schemeClr val="tx1">
                    <a:lumMod val="50000"/>
                    <a:lumOff val="50000"/>
                  </a:schemeClr>
                </a:solidFill>
                <a:latin typeface="Times New Roman" charset="0"/>
                <a:ea typeface="Times New Roman" charset="0"/>
                <a:cs typeface="Times New Roman" charset="0"/>
              </a:rPr>
              <a:t>产生背景：</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
        <p:nvSpPr>
          <p:cNvPr id="13" name="矩形 12"/>
          <p:cNvSpPr/>
          <p:nvPr/>
        </p:nvSpPr>
        <p:spPr>
          <a:xfrm>
            <a:off x="777034" y="3358657"/>
            <a:ext cx="6096000" cy="1418915"/>
          </a:xfrm>
          <a:prstGeom prst="rect">
            <a:avLst/>
          </a:prstGeom>
        </p:spPr>
        <p:txBody>
          <a:bodyPr>
            <a:spAutoFit/>
          </a:bodyPr>
          <a:lstStyle/>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应对其他区块链的创新威胁</a:t>
            </a:r>
          </a:p>
          <a:p>
            <a:pPr marL="914400" lvl="1" indent="-457200">
              <a:lnSpc>
                <a:spcPct val="150000"/>
              </a:lnSpc>
              <a:buClr>
                <a:srgbClr val="4E9F8E"/>
              </a:buClr>
              <a:buFont typeface="Arial" panose="020B0604020202020204" pitchFamily="34" charset="0"/>
              <a:buChar char="•"/>
            </a:pPr>
            <a:r>
              <a:rPr lang="zh-CN" altLang="en-US" sz="2000" b="1" dirty="0">
                <a:solidFill>
                  <a:schemeClr val="tx1">
                    <a:lumMod val="50000"/>
                    <a:lumOff val="50000"/>
                  </a:schemeClr>
                </a:solidFill>
                <a:latin typeface="Times New Roman" charset="0"/>
                <a:ea typeface="Times New Roman" charset="0"/>
                <a:cs typeface="Times New Roman" charset="0"/>
              </a:rPr>
              <a:t>比特币核心开发组不欢迎附生链</a:t>
            </a:r>
          </a:p>
          <a:p>
            <a:pPr marL="914400" lvl="1" indent="-457200">
              <a:lnSpc>
                <a:spcPct val="150000"/>
              </a:lnSpc>
              <a:buClr>
                <a:srgbClr val="4E9F8E"/>
              </a:buClr>
              <a:buFont typeface="Arial" panose="020B0604020202020204" pitchFamily="34" charset="0"/>
              <a:buChar char="•"/>
            </a:pPr>
            <a:r>
              <a:rPr lang="en-US" altLang="zh-CN" sz="2000" b="1" dirty="0" err="1">
                <a:solidFill>
                  <a:schemeClr val="tx1">
                    <a:lumMod val="50000"/>
                    <a:lumOff val="50000"/>
                  </a:schemeClr>
                </a:solidFill>
                <a:latin typeface="Times New Roman" charset="0"/>
                <a:ea typeface="Times New Roman" charset="0"/>
                <a:cs typeface="Times New Roman" charset="0"/>
              </a:rPr>
              <a:t>BlockStream</a:t>
            </a:r>
            <a:r>
              <a:rPr lang="en-US" altLang="zh-CN" sz="2000" b="1" dirty="0">
                <a:solidFill>
                  <a:schemeClr val="tx1">
                    <a:lumMod val="50000"/>
                    <a:lumOff val="50000"/>
                  </a:schemeClr>
                </a:solidFill>
                <a:latin typeface="Times New Roman" charset="0"/>
                <a:ea typeface="Times New Roman" charset="0"/>
                <a:cs typeface="Times New Roman" charset="0"/>
              </a:rPr>
              <a:t> </a:t>
            </a:r>
            <a:r>
              <a:rPr lang="zh-CN" altLang="en-US" sz="2000" b="1" dirty="0">
                <a:solidFill>
                  <a:schemeClr val="tx1">
                    <a:lumMod val="50000"/>
                    <a:lumOff val="50000"/>
                  </a:schemeClr>
                </a:solidFill>
                <a:latin typeface="Times New Roman" charset="0"/>
                <a:ea typeface="Times New Roman" charset="0"/>
                <a:cs typeface="Times New Roman" charset="0"/>
              </a:rPr>
              <a:t>商业化考虑</a:t>
            </a:r>
          </a:p>
        </p:txBody>
      </p:sp>
      <p:sp>
        <p:nvSpPr>
          <p:cNvPr id="14" name="矩形 13"/>
          <p:cNvSpPr/>
          <p:nvPr/>
        </p:nvSpPr>
        <p:spPr>
          <a:xfrm>
            <a:off x="777033" y="5403613"/>
            <a:ext cx="9665353"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a:solidFill>
                  <a:schemeClr val="tx1">
                    <a:lumMod val="50000"/>
                    <a:lumOff val="50000"/>
                  </a:schemeClr>
                </a:solidFill>
                <a:latin typeface="Times New Roman" charset="0"/>
                <a:ea typeface="Times New Roman" charset="0"/>
                <a:cs typeface="Times New Roman" charset="0"/>
              </a:rPr>
              <a:t>元素链（</a:t>
            </a:r>
            <a:r>
              <a:rPr lang="en-US" altLang="zh-CN" b="1" dirty="0">
                <a:solidFill>
                  <a:schemeClr val="tx1">
                    <a:lumMod val="50000"/>
                    <a:lumOff val="50000"/>
                  </a:schemeClr>
                </a:solidFill>
                <a:latin typeface="Times New Roman" charset="0"/>
                <a:ea typeface="Times New Roman" charset="0"/>
                <a:cs typeface="Times New Roman" charset="0"/>
              </a:rPr>
              <a:t>Elements</a:t>
            </a:r>
            <a:r>
              <a:rPr lang="zh-CN" altLang="en-US" b="1" dirty="0">
                <a:solidFill>
                  <a:schemeClr val="tx1">
                    <a:lumMod val="50000"/>
                    <a:lumOff val="50000"/>
                  </a:schemeClr>
                </a:solidFill>
                <a:latin typeface="Times New Roman" charset="0"/>
                <a:ea typeface="Times New Roman" charset="0"/>
                <a:cs typeface="Times New Roman" charset="0"/>
              </a:rPr>
              <a:t>）就是这样一种侧链，所不同的是，它是由 </a:t>
            </a:r>
            <a:r>
              <a:rPr lang="en-US" altLang="zh-CN" b="1" dirty="0" err="1">
                <a:solidFill>
                  <a:schemeClr val="tx1">
                    <a:lumMod val="50000"/>
                    <a:lumOff val="50000"/>
                  </a:schemeClr>
                </a:solidFill>
                <a:latin typeface="Times New Roman" charset="0"/>
                <a:ea typeface="Times New Roman" charset="0"/>
                <a:cs typeface="Times New Roman" charset="0"/>
              </a:rPr>
              <a:t>Blockstream</a:t>
            </a:r>
            <a:r>
              <a:rPr lang="zh-CN" altLang="en-US" b="1" dirty="0">
                <a:solidFill>
                  <a:schemeClr val="tx1">
                    <a:lumMod val="50000"/>
                    <a:lumOff val="50000"/>
                  </a:schemeClr>
                </a:solidFill>
                <a:latin typeface="Times New Roman" charset="0"/>
                <a:ea typeface="Times New Roman" charset="0"/>
                <a:cs typeface="Times New Roman" charset="0"/>
              </a:rPr>
              <a:t> 公司，即侧链协议所提出的公司，所开发的一个侧链的参考实现。</a:t>
            </a:r>
          </a:p>
        </p:txBody>
      </p:sp>
      <p:sp>
        <p:nvSpPr>
          <p:cNvPr id="15" name="矩形 14"/>
          <p:cNvSpPr/>
          <p:nvPr/>
        </p:nvSpPr>
        <p:spPr>
          <a:xfrm>
            <a:off x="777033" y="2195706"/>
            <a:ext cx="10156857" cy="646331"/>
          </a:xfrm>
          <a:prstGeom prst="rect">
            <a:avLst/>
          </a:prstGeom>
        </p:spPr>
        <p:txBody>
          <a:bodyPr wrap="square">
            <a:spAutoFit/>
          </a:bodyPr>
          <a:lstStyle/>
          <a:p>
            <a:pPr marL="914400" lvl="1" indent="-457200">
              <a:buClr>
                <a:srgbClr val="4E9F8E"/>
              </a:buClr>
              <a:buFont typeface="Arial" panose="020B0604020202020204" pitchFamily="34" charset="0"/>
              <a:buChar char="•"/>
            </a:pPr>
            <a:r>
              <a:rPr lang="zh-CN" altLang="en-US" b="1" dirty="0">
                <a:solidFill>
                  <a:schemeClr val="tx1">
                    <a:lumMod val="50000"/>
                    <a:lumOff val="50000"/>
                  </a:schemeClr>
                </a:solidFill>
                <a:latin typeface="Times New Roman" charset="0"/>
                <a:ea typeface="Times New Roman" charset="0"/>
                <a:cs typeface="Times New Roman" charset="0"/>
              </a:rPr>
              <a:t>侧链协议：指可以让比特币安全地从比特币主链转移到其他区块链，又可以从其他区块链安全地返回比特币主链的一种协议。</a:t>
            </a:r>
          </a:p>
        </p:txBody>
      </p:sp>
      <p:sp>
        <p:nvSpPr>
          <p:cNvPr id="16" name="矩形 15"/>
          <p:cNvSpPr/>
          <p:nvPr/>
        </p:nvSpPr>
        <p:spPr>
          <a:xfrm>
            <a:off x="855119" y="4777572"/>
            <a:ext cx="1415772"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a:solidFill>
                  <a:schemeClr val="tx1">
                    <a:lumMod val="50000"/>
                    <a:lumOff val="50000"/>
                  </a:schemeClr>
                </a:solidFill>
                <a:latin typeface="Times New Roman" charset="0"/>
                <a:ea typeface="Times New Roman" charset="0"/>
                <a:cs typeface="Times New Roman" charset="0"/>
              </a:rPr>
              <a:t>实现：</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
        <p:nvSpPr>
          <p:cNvPr id="17" name="矩形 16"/>
          <p:cNvSpPr/>
          <p:nvPr/>
        </p:nvSpPr>
        <p:spPr>
          <a:xfrm>
            <a:off x="855119" y="1166610"/>
            <a:ext cx="1415772" cy="495585"/>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000" b="1" dirty="0">
                <a:solidFill>
                  <a:schemeClr val="tx1">
                    <a:lumMod val="50000"/>
                    <a:lumOff val="50000"/>
                  </a:schemeClr>
                </a:solidFill>
                <a:latin typeface="Times New Roman" charset="0"/>
                <a:ea typeface="Times New Roman" charset="0"/>
                <a:cs typeface="Times New Roman" charset="0"/>
              </a:rPr>
              <a:t>概念：</a:t>
            </a:r>
            <a:endParaRPr lang="en-US" altLang="zh-CN" sz="2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19781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554627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侧链技术原理</a:t>
            </a:r>
          </a:p>
        </p:txBody>
      </p:sp>
      <p:pic>
        <p:nvPicPr>
          <p:cNvPr id="6" name="图片 5"/>
          <p:cNvPicPr>
            <a:picLocks noChangeAspect="1"/>
          </p:cNvPicPr>
          <p:nvPr/>
        </p:nvPicPr>
        <p:blipFill>
          <a:blip r:embed="rId3"/>
          <a:stretch>
            <a:fillRect/>
          </a:stretch>
        </p:blipFill>
        <p:spPr>
          <a:xfrm>
            <a:off x="963014" y="1239898"/>
            <a:ext cx="4709366" cy="4897740"/>
          </a:xfrm>
          <a:prstGeom prst="rect">
            <a:avLst/>
          </a:prstGeom>
        </p:spPr>
      </p:pic>
      <p:sp>
        <p:nvSpPr>
          <p:cNvPr id="7" name="矩形 6"/>
          <p:cNvSpPr/>
          <p:nvPr/>
        </p:nvSpPr>
        <p:spPr>
          <a:xfrm>
            <a:off x="5884189" y="3149359"/>
            <a:ext cx="6109365" cy="2585323"/>
          </a:xfrm>
          <a:prstGeom prst="rect">
            <a:avLst/>
          </a:prstGeom>
        </p:spPr>
        <p:txBody>
          <a:bodyPr wrap="none">
            <a:spAutoFit/>
          </a:bodyPr>
          <a:lstStyle/>
          <a:p>
            <a:pPr marL="285750" indent="-285750">
              <a:buFont typeface="Wingdings" charset="2"/>
              <a:buChar char="n"/>
            </a:pPr>
            <a:r>
              <a:rPr lang="en-US" altLang="zh-CN" dirty="0">
                <a:solidFill>
                  <a:srgbClr val="2F2F2F"/>
                </a:solidFill>
                <a:latin typeface="-apple-system" charset="0"/>
              </a:rPr>
              <a:t>(1) </a:t>
            </a:r>
            <a:r>
              <a:rPr lang="zh-CN" altLang="en-US" dirty="0">
                <a:solidFill>
                  <a:srgbClr val="2F2F2F"/>
                </a:solidFill>
                <a:latin typeface="-apple-system" charset="0"/>
              </a:rPr>
              <a:t>发送锁定交易，把比特币锁定在主链上。</a:t>
            </a:r>
            <a:endParaRPr lang="en-US" altLang="zh-CN" dirty="0">
              <a:solidFill>
                <a:srgbClr val="2F2F2F"/>
              </a:solidFill>
              <a:latin typeface="-apple-system" charset="0"/>
            </a:endParaRPr>
          </a:p>
          <a:p>
            <a:pPr marL="285750" indent="-285750">
              <a:buFont typeface="Wingdings" charset="2"/>
              <a:buChar char="n"/>
            </a:pPr>
            <a:endParaRPr lang="en-US" altLang="zh-CN" dirty="0">
              <a:solidFill>
                <a:srgbClr val="2F2F2F"/>
              </a:solidFill>
              <a:latin typeface="-apple-system" charset="0"/>
            </a:endParaRPr>
          </a:p>
          <a:p>
            <a:pPr marL="285750" indent="-285750">
              <a:buFont typeface="Wingdings" charset="2"/>
              <a:buChar char="n"/>
            </a:pPr>
            <a:r>
              <a:rPr lang="en-US" altLang="zh-CN" dirty="0">
                <a:solidFill>
                  <a:srgbClr val="2F2F2F"/>
                </a:solidFill>
                <a:latin typeface="-apple-system" charset="0"/>
              </a:rPr>
              <a:t>(2) </a:t>
            </a:r>
            <a:r>
              <a:rPr lang="zh-CN" altLang="en-US" dirty="0">
                <a:solidFill>
                  <a:srgbClr val="2F2F2F"/>
                </a:solidFill>
                <a:latin typeface="-apple-system" charset="0"/>
              </a:rPr>
              <a:t>等待一个确认期，防止假冒锁定交易和拒绝服务攻击</a:t>
            </a:r>
            <a:endParaRPr lang="en-US" altLang="zh-CN" dirty="0">
              <a:solidFill>
                <a:srgbClr val="2F2F2F"/>
              </a:solidFill>
              <a:latin typeface="-apple-system" charset="0"/>
            </a:endParaRPr>
          </a:p>
          <a:p>
            <a:pPr marL="285750" indent="-285750">
              <a:buFont typeface="Wingdings" charset="2"/>
              <a:buChar char="n"/>
            </a:pPr>
            <a:endParaRPr lang="zh-CN" altLang="en-US" dirty="0">
              <a:solidFill>
                <a:srgbClr val="2F2F2F"/>
              </a:solidFill>
              <a:latin typeface="-apple-system" charset="0"/>
            </a:endParaRPr>
          </a:p>
          <a:p>
            <a:pPr marL="285750" indent="-285750">
              <a:buFont typeface="Wingdings" charset="2"/>
              <a:buChar char="n"/>
            </a:pPr>
            <a:r>
              <a:rPr lang="en-US" altLang="zh-CN" dirty="0">
                <a:solidFill>
                  <a:srgbClr val="2F2F2F"/>
                </a:solidFill>
                <a:latin typeface="-apple-system" charset="0"/>
              </a:rPr>
              <a:t>(3) </a:t>
            </a:r>
            <a:r>
              <a:rPr lang="zh-CN" altLang="en-US" dirty="0">
                <a:solidFill>
                  <a:srgbClr val="2F2F2F"/>
                </a:solidFill>
                <a:latin typeface="-apple-system" charset="0"/>
              </a:rPr>
              <a:t>创建赎回交易，在侧链上赎回比特币</a:t>
            </a:r>
          </a:p>
          <a:p>
            <a:pPr marL="285750" indent="-285750">
              <a:buFont typeface="Wingdings" charset="2"/>
              <a:buChar char="n"/>
            </a:pPr>
            <a:endParaRPr lang="en-US" altLang="zh-CN" dirty="0">
              <a:solidFill>
                <a:srgbClr val="2F2F2F"/>
              </a:solidFill>
              <a:latin typeface="-apple-system" charset="0"/>
            </a:endParaRPr>
          </a:p>
          <a:p>
            <a:pPr marL="285750" indent="-285750">
              <a:buFont typeface="Wingdings" charset="2"/>
              <a:buChar char="n"/>
            </a:pPr>
            <a:r>
              <a:rPr lang="en-US" altLang="zh-CN" dirty="0">
                <a:solidFill>
                  <a:srgbClr val="2F2F2F"/>
                </a:solidFill>
                <a:latin typeface="-apple-system" charset="0"/>
              </a:rPr>
              <a:t>(4) </a:t>
            </a:r>
            <a:r>
              <a:rPr lang="zh-CN" altLang="en-US" dirty="0">
                <a:solidFill>
                  <a:srgbClr val="2F2F2F"/>
                </a:solidFill>
                <a:latin typeface="-apple-system" charset="0"/>
              </a:rPr>
              <a:t>等待一个竞争期，防止双花攻击</a:t>
            </a:r>
          </a:p>
          <a:p>
            <a:pPr marL="285750" indent="-285750">
              <a:buFont typeface="Wingdings" charset="2"/>
              <a:buChar char="n"/>
            </a:pPr>
            <a:endParaRPr lang="en-US" altLang="zh-CN" dirty="0">
              <a:solidFill>
                <a:srgbClr val="2F2F2F"/>
              </a:solidFill>
              <a:latin typeface="-apple-system" charset="0"/>
            </a:endParaRPr>
          </a:p>
          <a:p>
            <a:pPr marL="285750" indent="-285750">
              <a:buFont typeface="Wingdings" charset="2"/>
              <a:buChar char="n"/>
            </a:pPr>
            <a:r>
              <a:rPr lang="en-US" altLang="zh-CN" dirty="0">
                <a:solidFill>
                  <a:srgbClr val="2F2F2F"/>
                </a:solidFill>
                <a:latin typeface="-apple-system" charset="0"/>
              </a:rPr>
              <a:t>(5) </a:t>
            </a:r>
            <a:r>
              <a:rPr lang="zh-CN" altLang="en-US" dirty="0">
                <a:solidFill>
                  <a:srgbClr val="2F2F2F"/>
                </a:solidFill>
                <a:latin typeface="-apple-system" charset="0"/>
              </a:rPr>
              <a:t>竞争期结束，即可侧链使用比特币</a:t>
            </a:r>
          </a:p>
        </p:txBody>
      </p:sp>
      <p:sp>
        <p:nvSpPr>
          <p:cNvPr id="10" name="矩形 9"/>
          <p:cNvSpPr/>
          <p:nvPr/>
        </p:nvSpPr>
        <p:spPr>
          <a:xfrm>
            <a:off x="5884189" y="1447722"/>
            <a:ext cx="5832530" cy="1338828"/>
          </a:xfrm>
          <a:prstGeom prst="rect">
            <a:avLst/>
          </a:prstGeom>
        </p:spPr>
        <p:txBody>
          <a:bodyPr wrap="square">
            <a:spAutoFit/>
          </a:bodyPr>
          <a:lstStyle/>
          <a:p>
            <a:pPr>
              <a:lnSpc>
                <a:spcPct val="150000"/>
              </a:lnSpc>
              <a:buClr>
                <a:srgbClr val="4E9F8E"/>
              </a:buClr>
            </a:pPr>
            <a:r>
              <a:rPr lang="zh-CN" altLang="en-US" dirty="0"/>
              <a:t>        </a:t>
            </a:r>
            <a:r>
              <a:rPr lang="zh-CN" altLang="en-US" dirty="0">
                <a:solidFill>
                  <a:srgbClr val="2F2F2F"/>
                </a:solidFill>
                <a:latin typeface="-apple-system" charset="0"/>
              </a:rPr>
              <a:t>侧链协议的目的是实现双向锚定（</a:t>
            </a:r>
            <a:r>
              <a:rPr lang="en-US" altLang="zh-CN" dirty="0">
                <a:solidFill>
                  <a:srgbClr val="2F2F2F"/>
                </a:solidFill>
                <a:latin typeface="-apple-system" charset="0"/>
              </a:rPr>
              <a:t>Two-way Peg</a:t>
            </a:r>
            <a:r>
              <a:rPr lang="zh-CN" altLang="en-US" dirty="0">
                <a:solidFill>
                  <a:srgbClr val="2F2F2F"/>
                </a:solidFill>
                <a:latin typeface="-apple-system" charset="0"/>
              </a:rPr>
              <a:t>），使得比特币可以在主链和侧链中互转，其基本过程如下所示：</a:t>
            </a:r>
          </a:p>
        </p:txBody>
      </p:sp>
    </p:spTree>
    <p:extLst>
      <p:ext uri="{BB962C8B-B14F-4D97-AF65-F5344CB8AC3E}">
        <p14:creationId xmlns:p14="http://schemas.microsoft.com/office/powerpoint/2010/main" val="751667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闪电网络</a:t>
            </a:r>
          </a:p>
        </p:txBody>
      </p:sp>
      <p:sp>
        <p:nvSpPr>
          <p:cNvPr id="7" name="矩形 6"/>
          <p:cNvSpPr/>
          <p:nvPr/>
        </p:nvSpPr>
        <p:spPr>
          <a:xfrm>
            <a:off x="991689" y="1197160"/>
            <a:ext cx="10105098" cy="677108"/>
          </a:xfrm>
          <a:prstGeom prst="rect">
            <a:avLst/>
          </a:prstGeom>
        </p:spPr>
        <p:txBody>
          <a:bodyPr wrap="square">
            <a:spAutoFit/>
          </a:bodyPr>
          <a:lstStyle/>
          <a:p>
            <a:r>
              <a:rPr lang="zh-CN" altLang="en-US" sz="2000" b="1" dirty="0">
                <a:solidFill>
                  <a:srgbClr val="2F2F2F"/>
                </a:solidFill>
                <a:latin typeface="-apple-system" charset="0"/>
              </a:rPr>
              <a:t>闪电网络</a:t>
            </a:r>
            <a:r>
              <a:rPr lang="zh-CN" altLang="en-US" dirty="0">
                <a:solidFill>
                  <a:srgbClr val="2F2F2F"/>
                </a:solidFill>
                <a:latin typeface="-apple-system" charset="0"/>
              </a:rPr>
              <a:t>是一个无需信任第三方（不需要三方担保资金）的低延迟、高容量的微支付去中心化协议。</a:t>
            </a:r>
            <a:r>
              <a:rPr lang="zh-CN" altLang="en-US" dirty="0"/>
              <a:t>其卓越之处在于，无需信任对方以及第三方即可实现实时的、海量的交易网络。</a:t>
            </a:r>
          </a:p>
        </p:txBody>
      </p:sp>
      <p:pic>
        <p:nvPicPr>
          <p:cNvPr id="8" name="图片 7"/>
          <p:cNvPicPr>
            <a:picLocks noChangeAspect="1"/>
          </p:cNvPicPr>
          <p:nvPr/>
        </p:nvPicPr>
        <p:blipFill>
          <a:blip r:embed="rId3"/>
          <a:stretch>
            <a:fillRect/>
          </a:stretch>
        </p:blipFill>
        <p:spPr>
          <a:xfrm>
            <a:off x="6370042" y="2383636"/>
            <a:ext cx="5359400" cy="3632200"/>
          </a:xfrm>
          <a:prstGeom prst="rect">
            <a:avLst/>
          </a:prstGeom>
        </p:spPr>
      </p:pic>
      <p:sp>
        <p:nvSpPr>
          <p:cNvPr id="12" name="矩形 11"/>
          <p:cNvSpPr/>
          <p:nvPr/>
        </p:nvSpPr>
        <p:spPr>
          <a:xfrm>
            <a:off x="777034" y="3878307"/>
            <a:ext cx="5731056"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a:t>小额交易与频繁交易离链</a:t>
            </a:r>
            <a:r>
              <a:rPr lang="en-US" altLang="zh-CN" sz="2000" dirty="0"/>
              <a:t>(off-chain)</a:t>
            </a:r>
            <a:r>
              <a:rPr lang="zh-CN" altLang="en-US" sz="2000" dirty="0"/>
              <a:t>完成</a:t>
            </a:r>
          </a:p>
        </p:txBody>
      </p:sp>
      <p:sp>
        <p:nvSpPr>
          <p:cNvPr id="13" name="矩形 12"/>
          <p:cNvSpPr/>
          <p:nvPr/>
        </p:nvSpPr>
        <p:spPr>
          <a:xfrm>
            <a:off x="777034" y="4454046"/>
            <a:ext cx="4698722"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a:t>大额交易与一次性交易链上完成</a:t>
            </a:r>
          </a:p>
        </p:txBody>
      </p:sp>
      <p:sp>
        <p:nvSpPr>
          <p:cNvPr id="17" name="矩形 16"/>
          <p:cNvSpPr/>
          <p:nvPr/>
        </p:nvSpPr>
        <p:spPr>
          <a:xfrm>
            <a:off x="777034" y="1986017"/>
            <a:ext cx="4955203" cy="1107996"/>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400" b="1" dirty="0">
                <a:solidFill>
                  <a:schemeClr val="tx1">
                    <a:lumMod val="50000"/>
                    <a:lumOff val="50000"/>
                  </a:schemeClr>
                </a:solidFill>
                <a:latin typeface="Times New Roman" charset="0"/>
                <a:ea typeface="Times New Roman" charset="0"/>
                <a:cs typeface="Times New Roman" charset="0"/>
              </a:rPr>
              <a:t>产生背景</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914400" lvl="1" indent="-457200">
              <a:lnSpc>
                <a:spcPct val="150000"/>
              </a:lnSpc>
              <a:buClr>
                <a:srgbClr val="4E9F8E"/>
              </a:buClr>
              <a:buFont typeface="Wingdings" charset="2"/>
              <a:buChar char="l"/>
            </a:pPr>
            <a:r>
              <a:rPr lang="zh-CN" altLang="en-US" sz="2000" dirty="0"/>
              <a:t>闪电网络起源于比特币的</a:t>
            </a:r>
            <a:r>
              <a:rPr lang="zh-CN" altLang="en-US" sz="2000" b="1" dirty="0"/>
              <a:t>扩容问题</a:t>
            </a:r>
          </a:p>
        </p:txBody>
      </p:sp>
      <p:sp>
        <p:nvSpPr>
          <p:cNvPr id="3" name="矩形 2"/>
          <p:cNvSpPr/>
          <p:nvPr/>
        </p:nvSpPr>
        <p:spPr>
          <a:xfrm>
            <a:off x="777034" y="3165238"/>
            <a:ext cx="1877437" cy="646331"/>
          </a:xfrm>
          <a:prstGeom prst="rect">
            <a:avLst/>
          </a:prstGeom>
        </p:spPr>
        <p:txBody>
          <a:bodyPr wrap="none">
            <a:spAutoFit/>
          </a:bodyPr>
          <a:lstStyle/>
          <a:p>
            <a:pPr marL="457200" indent="-457200">
              <a:lnSpc>
                <a:spcPct val="150000"/>
              </a:lnSpc>
              <a:buClr>
                <a:srgbClr val="4E9F8E"/>
              </a:buClr>
              <a:buFont typeface="Wingdings" panose="05000000000000000000" pitchFamily="2" charset="2"/>
              <a:buChar char="n"/>
            </a:pPr>
            <a:r>
              <a:rPr lang="zh-CN" altLang="en-US" sz="2400" b="1" dirty="0">
                <a:solidFill>
                  <a:schemeClr val="tx1">
                    <a:lumMod val="50000"/>
                    <a:lumOff val="50000"/>
                  </a:schemeClr>
                </a:solidFill>
                <a:latin typeface="Times New Roman" charset="0"/>
                <a:ea typeface="Times New Roman" charset="0"/>
                <a:cs typeface="Times New Roman" charset="0"/>
              </a:rPr>
              <a:t>解决方案</a:t>
            </a:r>
            <a:endParaRPr lang="en-US" altLang="zh-CN" sz="2400" b="1" dirty="0">
              <a:solidFill>
                <a:schemeClr val="tx1">
                  <a:lumMod val="50000"/>
                  <a:lumOff val="50000"/>
                </a:schemeClr>
              </a:solidFill>
              <a:latin typeface="Times New Roman" charset="0"/>
              <a:ea typeface="Times New Roman" charset="0"/>
              <a:cs typeface="Times New Roman" charset="0"/>
            </a:endParaRPr>
          </a:p>
        </p:txBody>
      </p:sp>
      <p:sp>
        <p:nvSpPr>
          <p:cNvPr id="11" name="矩形 10"/>
          <p:cNvSpPr/>
          <p:nvPr/>
        </p:nvSpPr>
        <p:spPr>
          <a:xfrm>
            <a:off x="777034" y="5054749"/>
            <a:ext cx="4698722" cy="553998"/>
          </a:xfrm>
          <a:prstGeom prst="rect">
            <a:avLst/>
          </a:prstGeom>
        </p:spPr>
        <p:txBody>
          <a:bodyPr wrap="none">
            <a:spAutoFit/>
          </a:bodyPr>
          <a:lstStyle/>
          <a:p>
            <a:pPr marL="914400" lvl="1" indent="-457200">
              <a:lnSpc>
                <a:spcPct val="150000"/>
              </a:lnSpc>
              <a:buClr>
                <a:srgbClr val="4E9F8E"/>
              </a:buClr>
              <a:buFont typeface="Wingdings" charset="2"/>
              <a:buChar char="Ø"/>
            </a:pPr>
            <a:r>
              <a:rPr lang="zh-CN" altLang="en-US" sz="2000" dirty="0"/>
              <a:t>采用多重签名技术提供安全保证</a:t>
            </a:r>
          </a:p>
        </p:txBody>
      </p:sp>
    </p:spTree>
    <p:extLst>
      <p:ext uri="{BB962C8B-B14F-4D97-AF65-F5344CB8AC3E}">
        <p14:creationId xmlns:p14="http://schemas.microsoft.com/office/powerpoint/2010/main" val="619103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3005951"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区块链概述</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244804" y="1982224"/>
            <a:ext cx="7198566" cy="193899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区块链技术</a:t>
            </a:r>
          </a:p>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模式及应用场景</a:t>
            </a:r>
            <a:endParaRPr lang="en-US" altLang="zh-CN" sz="40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64715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区块链定义</a:t>
            </a:r>
          </a:p>
        </p:txBody>
      </p:sp>
      <p:pic>
        <p:nvPicPr>
          <p:cNvPr id="5" name="图片 4"/>
          <p:cNvPicPr>
            <a:picLocks noChangeAspect="1"/>
          </p:cNvPicPr>
          <p:nvPr/>
        </p:nvPicPr>
        <p:blipFill>
          <a:blip r:embed="rId2"/>
          <a:stretch>
            <a:fillRect/>
          </a:stretch>
        </p:blipFill>
        <p:spPr>
          <a:xfrm>
            <a:off x="5561237" y="1700442"/>
            <a:ext cx="6630763" cy="4838470"/>
          </a:xfrm>
          <a:prstGeom prst="rect">
            <a:avLst/>
          </a:prstGeom>
        </p:spPr>
      </p:pic>
      <p:sp>
        <p:nvSpPr>
          <p:cNvPr id="6" name="Rectangle 4"/>
          <p:cNvSpPr/>
          <p:nvPr/>
        </p:nvSpPr>
        <p:spPr>
          <a:xfrm>
            <a:off x="679887" y="3922041"/>
            <a:ext cx="4826643" cy="2169825"/>
          </a:xfrm>
          <a:prstGeom prst="rect">
            <a:avLst/>
          </a:prstGeom>
        </p:spPr>
        <p:txBody>
          <a:bodyPr wrap="square">
            <a:spAutoFit/>
          </a:bodyPr>
          <a:lstStyle/>
          <a:p>
            <a:pPr algn="just">
              <a:lnSpc>
                <a:spcPct val="150000"/>
              </a:lnSpc>
            </a:pPr>
            <a:r>
              <a:rPr lang="zh-CN" altLang="en-US" dirty="0">
                <a:latin typeface="Microsoft YaHei" charset="-122"/>
                <a:ea typeface="Microsoft YaHei" charset="-122"/>
                <a:cs typeface="Microsoft YaHei" charset="-122"/>
              </a:rPr>
              <a:t>区块链技术是一种以</a:t>
            </a:r>
            <a:endParaRPr lang="en-US" altLang="zh-CN" dirty="0">
              <a:latin typeface="Microsoft YaHei" charset="-122"/>
              <a:ea typeface="Microsoft YaHei" charset="-122"/>
              <a:cs typeface="Microsoft YaHei" charset="-122"/>
            </a:endParaRPr>
          </a:p>
          <a:p>
            <a:pPr marL="342900" indent="-342900" algn="just">
              <a:lnSpc>
                <a:spcPct val="150000"/>
              </a:lnSpc>
              <a:buAutoNum type="arabicPeriod"/>
            </a:pPr>
            <a:r>
              <a:rPr lang="zh-CN" altLang="en-US" dirty="0">
                <a:latin typeface="Microsoft YaHei" charset="-122"/>
                <a:ea typeface="Microsoft YaHei" charset="-122"/>
                <a:cs typeface="Microsoft YaHei" charset="-122"/>
              </a:rPr>
              <a:t>非对称加密技术对交易进行</a:t>
            </a:r>
            <a:r>
              <a:rPr lang="zh-CN" altLang="en-US" dirty="0">
                <a:solidFill>
                  <a:srgbClr val="FF0000"/>
                </a:solidFill>
                <a:latin typeface="Microsoft YaHei" charset="-122"/>
                <a:ea typeface="Microsoft YaHei" charset="-122"/>
                <a:cs typeface="Microsoft YaHei" charset="-122"/>
              </a:rPr>
              <a:t>数字签名</a:t>
            </a:r>
            <a:endParaRPr lang="en-US" altLang="zh-CN" dirty="0">
              <a:solidFill>
                <a:srgbClr val="FF0000"/>
              </a:solidFill>
              <a:latin typeface="Microsoft YaHei" charset="-122"/>
              <a:ea typeface="Microsoft YaHei" charset="-122"/>
              <a:cs typeface="Microsoft YaHei" charset="-122"/>
            </a:endParaRPr>
          </a:p>
          <a:p>
            <a:pPr marL="342900" indent="-342900" algn="just">
              <a:lnSpc>
                <a:spcPct val="150000"/>
              </a:lnSpc>
              <a:buAutoNum type="arabicPeriod"/>
            </a:pPr>
            <a:r>
              <a:rPr lang="zh-CN" altLang="en-US" dirty="0">
                <a:latin typeface="Microsoft YaHei" charset="-122"/>
                <a:ea typeface="Microsoft YaHei" charset="-122"/>
                <a:cs typeface="Microsoft YaHei" charset="-122"/>
              </a:rPr>
              <a:t>通过</a:t>
            </a:r>
            <a:r>
              <a:rPr lang="zh-CN" altLang="en-US" dirty="0">
                <a:solidFill>
                  <a:srgbClr val="FF0000"/>
                </a:solidFill>
                <a:latin typeface="Microsoft YaHei" charset="-122"/>
                <a:ea typeface="Microsoft YaHei" charset="-122"/>
                <a:cs typeface="Microsoft YaHei" charset="-122"/>
              </a:rPr>
              <a:t>共识</a:t>
            </a:r>
            <a:r>
              <a:rPr lang="zh-CN" altLang="en-US" dirty="0">
                <a:latin typeface="Microsoft YaHei" charset="-122"/>
                <a:ea typeface="Microsoft YaHei" charset="-122"/>
                <a:cs typeface="Microsoft YaHei" charset="-122"/>
              </a:rPr>
              <a:t>机制达成多节点一致</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拜占庭容错</a:t>
            </a:r>
            <a:r>
              <a:rPr lang="en-US" altLang="zh-CN" dirty="0">
                <a:latin typeface="Microsoft YaHei" charset="-122"/>
                <a:ea typeface="Microsoft YaHei" charset="-122"/>
                <a:cs typeface="Microsoft YaHei" charset="-122"/>
              </a:rPr>
              <a:t>)</a:t>
            </a:r>
          </a:p>
          <a:p>
            <a:pPr marL="342900" indent="-342900" algn="just">
              <a:lnSpc>
                <a:spcPct val="150000"/>
              </a:lnSpc>
              <a:buAutoNum type="arabicPeriod"/>
            </a:pPr>
            <a:r>
              <a:rPr lang="zh-CN" altLang="en-US" dirty="0">
                <a:latin typeface="Microsoft YaHei" charset="-122"/>
                <a:ea typeface="Microsoft YaHei" charset="-122"/>
                <a:cs typeface="Microsoft YaHei" charset="-122"/>
              </a:rPr>
              <a:t>数据以</a:t>
            </a:r>
            <a:r>
              <a:rPr lang="zh-CN" altLang="en-US" dirty="0">
                <a:solidFill>
                  <a:srgbClr val="FF0000"/>
                </a:solidFill>
                <a:latin typeface="Microsoft YaHei" charset="-122"/>
                <a:ea typeface="Microsoft YaHei" charset="-122"/>
                <a:cs typeface="Microsoft YaHei" charset="-122"/>
              </a:rPr>
              <a:t>链式区块</a:t>
            </a:r>
            <a:r>
              <a:rPr lang="zh-CN" altLang="en-US" dirty="0">
                <a:latin typeface="Microsoft YaHei" charset="-122"/>
                <a:ea typeface="Microsoft YaHei" charset="-122"/>
                <a:cs typeface="Microsoft YaHei" charset="-122"/>
              </a:rPr>
              <a:t>形式组织存储的分布式账簿系统。</a:t>
            </a:r>
            <a:endParaRPr lang="en-US" altLang="zh-CN" dirty="0">
              <a:latin typeface="Microsoft YaHei" charset="-122"/>
              <a:ea typeface="Microsoft YaHei" charset="-122"/>
              <a:cs typeface="Microsoft YaHei" charset="-122"/>
            </a:endParaRPr>
          </a:p>
        </p:txBody>
      </p:sp>
      <p:sp>
        <p:nvSpPr>
          <p:cNvPr id="7" name="Can 2"/>
          <p:cNvSpPr/>
          <p:nvPr/>
        </p:nvSpPr>
        <p:spPr>
          <a:xfrm>
            <a:off x="3124963" y="2858948"/>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124963" y="1273855"/>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704313" y="1273855"/>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704313" y="2858948"/>
            <a:ext cx="1221131" cy="82180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2"/>
          <p:cNvSpPr/>
          <p:nvPr/>
        </p:nvSpPr>
        <p:spPr>
          <a:xfrm>
            <a:off x="4514127" y="3183038"/>
            <a:ext cx="914400" cy="31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8"/>
          <p:cNvCxnSpPr/>
          <p:nvPr/>
        </p:nvCxnSpPr>
        <p:spPr>
          <a:xfrm>
            <a:off x="1925444" y="2022298"/>
            <a:ext cx="1199519" cy="9292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0"/>
          <p:cNvCxnSpPr/>
          <p:nvPr/>
        </p:nvCxnSpPr>
        <p:spPr>
          <a:xfrm flipV="1">
            <a:off x="1926311" y="2041935"/>
            <a:ext cx="1214276" cy="9096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3"/>
          <p:cNvCxnSpPr>
            <a:stCxn id="9" idx="4"/>
            <a:endCxn id="8" idx="2"/>
          </p:cNvCxnSpPr>
          <p:nvPr/>
        </p:nvCxnSpPr>
        <p:spPr>
          <a:xfrm>
            <a:off x="1925444" y="1684756"/>
            <a:ext cx="11995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5"/>
          <p:cNvCxnSpPr>
            <a:stCxn id="10" idx="4"/>
            <a:endCxn id="7" idx="2"/>
          </p:cNvCxnSpPr>
          <p:nvPr/>
        </p:nvCxnSpPr>
        <p:spPr>
          <a:xfrm>
            <a:off x="1925444" y="3269849"/>
            <a:ext cx="11995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7"/>
          <p:cNvCxnSpPr>
            <a:stCxn id="8" idx="3"/>
            <a:endCxn id="7" idx="1"/>
          </p:cNvCxnSpPr>
          <p:nvPr/>
        </p:nvCxnSpPr>
        <p:spPr>
          <a:xfrm>
            <a:off x="3735529" y="2095657"/>
            <a:ext cx="0" cy="763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8"/>
          <p:cNvCxnSpPr/>
          <p:nvPr/>
        </p:nvCxnSpPr>
        <p:spPr>
          <a:xfrm>
            <a:off x="1314878" y="2105275"/>
            <a:ext cx="0" cy="763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14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区块链技术的三大特征</a:t>
            </a:r>
          </a:p>
        </p:txBody>
      </p:sp>
      <p:grpSp>
        <p:nvGrpSpPr>
          <p:cNvPr id="31" name="组合 18"/>
          <p:cNvGrpSpPr/>
          <p:nvPr/>
        </p:nvGrpSpPr>
        <p:grpSpPr>
          <a:xfrm>
            <a:off x="920461" y="1580406"/>
            <a:ext cx="2780682" cy="2952750"/>
            <a:chOff x="968542" y="1528409"/>
            <a:chExt cx="3046674" cy="3235203"/>
          </a:xfrm>
        </p:grpSpPr>
        <p:sp>
          <p:nvSpPr>
            <p:cNvPr id="32" name="椭圆 5"/>
            <p:cNvSpPr/>
            <p:nvPr/>
          </p:nvSpPr>
          <p:spPr>
            <a:xfrm>
              <a:off x="968542" y="1528409"/>
              <a:ext cx="3046674" cy="3046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等腰三角形 15"/>
            <p:cNvSpPr/>
            <p:nvPr/>
          </p:nvSpPr>
          <p:spPr>
            <a:xfrm rot="10800000">
              <a:off x="2264570" y="4553367"/>
              <a:ext cx="454616" cy="2102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4" name="组合 20"/>
          <p:cNvGrpSpPr/>
          <p:nvPr/>
        </p:nvGrpSpPr>
        <p:grpSpPr>
          <a:xfrm>
            <a:off x="8490863" y="1580407"/>
            <a:ext cx="2780676" cy="2952748"/>
            <a:chOff x="8176787" y="1528411"/>
            <a:chExt cx="3046667" cy="3235201"/>
          </a:xfrm>
        </p:grpSpPr>
        <p:sp>
          <p:nvSpPr>
            <p:cNvPr id="35" name="椭圆 10"/>
            <p:cNvSpPr/>
            <p:nvPr/>
          </p:nvSpPr>
          <p:spPr>
            <a:xfrm>
              <a:off x="8176787" y="1528411"/>
              <a:ext cx="3046667" cy="30466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17"/>
            <p:cNvSpPr/>
            <p:nvPr/>
          </p:nvSpPr>
          <p:spPr>
            <a:xfrm rot="10800000">
              <a:off x="9472812" y="4553367"/>
              <a:ext cx="454615" cy="21024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7" name="椭圆 9"/>
          <p:cNvSpPr/>
          <p:nvPr/>
        </p:nvSpPr>
        <p:spPr>
          <a:xfrm>
            <a:off x="4705664" y="1580407"/>
            <a:ext cx="2780676" cy="278067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sp>
        <p:nvSpPr>
          <p:cNvPr id="38" name="等腰三角形 16"/>
          <p:cNvSpPr/>
          <p:nvPr/>
        </p:nvSpPr>
        <p:spPr>
          <a:xfrm rot="10800000">
            <a:off x="5921864" y="4341266"/>
            <a:ext cx="414925" cy="191889"/>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grpSp>
        <p:nvGrpSpPr>
          <p:cNvPr id="39" name="组合 22"/>
          <p:cNvGrpSpPr/>
          <p:nvPr/>
        </p:nvGrpSpPr>
        <p:grpSpPr>
          <a:xfrm>
            <a:off x="5001984" y="4779655"/>
            <a:ext cx="2261058" cy="423747"/>
            <a:chOff x="1636964" y="4833938"/>
            <a:chExt cx="2899432" cy="423747"/>
          </a:xfrm>
        </p:grpSpPr>
        <p:sp>
          <p:nvSpPr>
            <p:cNvPr id="40" name="圆角矩形 23"/>
            <p:cNvSpPr/>
            <p:nvPr/>
          </p:nvSpPr>
          <p:spPr>
            <a:xfrm>
              <a:off x="1636964" y="4833938"/>
              <a:ext cx="2899432" cy="423747"/>
            </a:xfrm>
            <a:prstGeom prst="roundRect">
              <a:avLst>
                <a:gd name="adj" fmla="val 50000"/>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prstClr val="white"/>
                </a:solidFill>
              </a:endParaRPr>
            </a:p>
          </p:txBody>
        </p:sp>
        <p:sp>
          <p:nvSpPr>
            <p:cNvPr id="41" name="文本框 24"/>
            <p:cNvSpPr txBox="1"/>
            <p:nvPr/>
          </p:nvSpPr>
          <p:spPr>
            <a:xfrm>
              <a:off x="2524276" y="4861145"/>
              <a:ext cx="1124816"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自动化</a:t>
              </a:r>
            </a:p>
          </p:txBody>
        </p:sp>
      </p:grpSp>
      <p:sp>
        <p:nvSpPr>
          <p:cNvPr id="42" name="矩形 25"/>
          <p:cNvSpPr/>
          <p:nvPr/>
        </p:nvSpPr>
        <p:spPr>
          <a:xfrm>
            <a:off x="4822828" y="5330970"/>
            <a:ext cx="2619372" cy="646331"/>
          </a:xfrm>
          <a:prstGeom prst="rect">
            <a:avLst/>
          </a:prstGeom>
        </p:spPr>
        <p:txBody>
          <a:bodyPr wrap="square">
            <a:spAutoFit/>
          </a:bodyPr>
          <a:lstStyle/>
          <a:p>
            <a:pPr lvl="1"/>
            <a:r>
              <a:rPr lang="zh-CN" altLang="en-US" b="1" dirty="0">
                <a:latin typeface="+mn-ea"/>
                <a:cs typeface="Microsoft YaHei" charset="-122"/>
              </a:rPr>
              <a:t>智能合约自动化经济活动与契约</a:t>
            </a:r>
            <a:endParaRPr lang="en-US" altLang="zh-CN" b="1" dirty="0">
              <a:latin typeface="+mn-ea"/>
              <a:cs typeface="Microsoft YaHei" charset="-122"/>
            </a:endParaRPr>
          </a:p>
        </p:txBody>
      </p:sp>
      <p:grpSp>
        <p:nvGrpSpPr>
          <p:cNvPr id="43" name="组合 27"/>
          <p:cNvGrpSpPr/>
          <p:nvPr/>
        </p:nvGrpSpPr>
        <p:grpSpPr>
          <a:xfrm>
            <a:off x="1001113" y="4779655"/>
            <a:ext cx="2619372" cy="1474645"/>
            <a:chOff x="4822828" y="4998051"/>
            <a:chExt cx="2619372" cy="1474645"/>
          </a:xfrm>
        </p:grpSpPr>
        <p:grpSp>
          <p:nvGrpSpPr>
            <p:cNvPr id="44" name="组合 28"/>
            <p:cNvGrpSpPr/>
            <p:nvPr/>
          </p:nvGrpSpPr>
          <p:grpSpPr>
            <a:xfrm>
              <a:off x="5001984" y="4998051"/>
              <a:ext cx="2261058" cy="423747"/>
              <a:chOff x="1636964" y="4833938"/>
              <a:chExt cx="2899432" cy="423747"/>
            </a:xfrm>
          </p:grpSpPr>
          <p:sp>
            <p:nvSpPr>
              <p:cNvPr id="46" name="圆角矩形 30"/>
              <p:cNvSpPr/>
              <p:nvPr/>
            </p:nvSpPr>
            <p:spPr>
              <a:xfrm>
                <a:off x="1636964" y="4833938"/>
                <a:ext cx="2899432" cy="42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31"/>
              <p:cNvSpPr txBox="1"/>
              <p:nvPr/>
            </p:nvSpPr>
            <p:spPr>
              <a:xfrm>
                <a:off x="2524271" y="4861145"/>
                <a:ext cx="1124816" cy="369332"/>
              </a:xfrm>
              <a:prstGeom prst="rect">
                <a:avLst/>
              </a:prstGeom>
              <a:noFill/>
            </p:spPr>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多中心</a:t>
                </a:r>
              </a:p>
            </p:txBody>
          </p:sp>
        </p:grpSp>
        <p:sp>
          <p:nvSpPr>
            <p:cNvPr id="45" name="矩形 29"/>
            <p:cNvSpPr/>
            <p:nvPr/>
          </p:nvSpPr>
          <p:spPr>
            <a:xfrm>
              <a:off x="4822828" y="5549366"/>
              <a:ext cx="2619372" cy="923330"/>
            </a:xfrm>
            <a:prstGeom prst="rect">
              <a:avLst/>
            </a:prstGeom>
          </p:spPr>
          <p:txBody>
            <a:bodyPr wrap="square">
              <a:spAutoFit/>
            </a:bodyPr>
            <a:lstStyle/>
            <a:p>
              <a:pPr lvl="1"/>
              <a:r>
                <a:rPr lang="zh-CN" altLang="en-US" b="1" dirty="0"/>
                <a:t>多个参与机构在区块链网络中相互监督，实时对账</a:t>
              </a:r>
              <a:endParaRPr lang="en-US" altLang="zh-CN" b="1" dirty="0"/>
            </a:p>
          </p:txBody>
        </p:sp>
      </p:grpSp>
      <p:grpSp>
        <p:nvGrpSpPr>
          <p:cNvPr id="48" name="组合 32"/>
          <p:cNvGrpSpPr/>
          <p:nvPr/>
        </p:nvGrpSpPr>
        <p:grpSpPr>
          <a:xfrm>
            <a:off x="8571513" y="4779655"/>
            <a:ext cx="2619372" cy="1197646"/>
            <a:chOff x="4822828" y="4998051"/>
            <a:chExt cx="2619372" cy="1197646"/>
          </a:xfrm>
        </p:grpSpPr>
        <p:grpSp>
          <p:nvGrpSpPr>
            <p:cNvPr id="49" name="组合 33"/>
            <p:cNvGrpSpPr/>
            <p:nvPr/>
          </p:nvGrpSpPr>
          <p:grpSpPr>
            <a:xfrm>
              <a:off x="5001984" y="4998051"/>
              <a:ext cx="2261058" cy="423747"/>
              <a:chOff x="1636964" y="4833938"/>
              <a:chExt cx="2899432" cy="423747"/>
            </a:xfrm>
          </p:grpSpPr>
          <p:sp>
            <p:nvSpPr>
              <p:cNvPr id="51" name="圆角矩形 35"/>
              <p:cNvSpPr/>
              <p:nvPr/>
            </p:nvSpPr>
            <p:spPr>
              <a:xfrm>
                <a:off x="1636964" y="4833938"/>
                <a:ext cx="2899432" cy="4237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36"/>
              <p:cNvSpPr txBox="1"/>
              <p:nvPr/>
            </p:nvSpPr>
            <p:spPr>
              <a:xfrm>
                <a:off x="2524273" y="4861145"/>
                <a:ext cx="1124816" cy="369332"/>
              </a:xfrm>
              <a:prstGeom prst="rect">
                <a:avLst/>
              </a:prstGeom>
              <a:noFill/>
            </p:spPr>
            <p:txBody>
              <a:bodyPr wrap="non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可信任</a:t>
                </a:r>
              </a:p>
            </p:txBody>
          </p:sp>
        </p:grpSp>
        <p:sp>
          <p:nvSpPr>
            <p:cNvPr id="50" name="矩形 34"/>
            <p:cNvSpPr/>
            <p:nvPr/>
          </p:nvSpPr>
          <p:spPr>
            <a:xfrm>
              <a:off x="4822828" y="5549366"/>
              <a:ext cx="2619372" cy="646331"/>
            </a:xfrm>
            <a:prstGeom prst="rect">
              <a:avLst/>
            </a:prstGeom>
          </p:spPr>
          <p:txBody>
            <a:bodyPr wrap="square">
              <a:spAutoFit/>
            </a:bodyPr>
            <a:lstStyle/>
            <a:p>
              <a:pPr lvl="1"/>
              <a:r>
                <a:rPr lang="zh-CN" altLang="en-US" b="1" dirty="0">
                  <a:latin typeface="+mn-ea"/>
                  <a:cs typeface="Microsoft YaHei" charset="-122"/>
                </a:rPr>
                <a:t>记录不可篡改，无需第三方可信中介</a:t>
              </a:r>
              <a:endParaRPr lang="en-US" altLang="zh-CN" b="1" dirty="0">
                <a:latin typeface="+mn-ea"/>
                <a:cs typeface="Microsoft YaHei" charset="-122"/>
              </a:endParaRPr>
            </a:p>
          </p:txBody>
        </p:sp>
      </p:grpSp>
      <p:pic>
        <p:nvPicPr>
          <p:cNvPr id="53" name="图片占位符 48"/>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801198" y="1861503"/>
            <a:ext cx="2160000" cy="2160000"/>
          </a:xfrm>
          <a:prstGeom prst="ellipse">
            <a:avLst/>
          </a:prstGeom>
        </p:spPr>
      </p:pic>
      <p:pic>
        <p:nvPicPr>
          <p:cNvPr id="54" name="图片占位符 4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230797" y="1861503"/>
            <a:ext cx="2160000" cy="2160000"/>
          </a:xfrm>
          <a:prstGeom prst="ellipse">
            <a:avLst/>
          </a:prstGeom>
        </p:spPr>
      </p:pic>
      <p:pic>
        <p:nvPicPr>
          <p:cNvPr id="55" name="图片占位符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015997" y="1861503"/>
            <a:ext cx="2160000" cy="2160000"/>
          </a:xfrm>
          <a:prstGeom prst="ellipse">
            <a:avLst/>
          </a:prstGeom>
        </p:spPr>
      </p:pic>
    </p:spTree>
    <p:extLst>
      <p:ext uri="{BB962C8B-B14F-4D97-AF65-F5344CB8AC3E}">
        <p14:creationId xmlns:p14="http://schemas.microsoft.com/office/powerpoint/2010/main" val="106632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区块链的三种形态</a:t>
            </a:r>
          </a:p>
        </p:txBody>
      </p:sp>
      <p:sp>
        <p:nvSpPr>
          <p:cNvPr id="4" name="椭圆 3"/>
          <p:cNvSpPr/>
          <p:nvPr/>
        </p:nvSpPr>
        <p:spPr>
          <a:xfrm>
            <a:off x="1567764" y="1122628"/>
            <a:ext cx="1350475" cy="1350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公有链</a:t>
            </a:r>
          </a:p>
        </p:txBody>
      </p:sp>
      <p:sp>
        <p:nvSpPr>
          <p:cNvPr id="5" name="椭圆 4"/>
          <p:cNvSpPr/>
          <p:nvPr/>
        </p:nvSpPr>
        <p:spPr>
          <a:xfrm>
            <a:off x="1611523" y="2750744"/>
            <a:ext cx="1350475" cy="1350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区块链</a:t>
            </a:r>
          </a:p>
        </p:txBody>
      </p:sp>
      <p:sp>
        <p:nvSpPr>
          <p:cNvPr id="6" name="椭圆 5"/>
          <p:cNvSpPr/>
          <p:nvPr/>
        </p:nvSpPr>
        <p:spPr>
          <a:xfrm>
            <a:off x="135808" y="3565556"/>
            <a:ext cx="1350475" cy="13504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方正姚体" pitchFamily="2" charset="-122"/>
                <a:ea typeface="方正姚体" pitchFamily="2" charset="-122"/>
              </a:rPr>
              <a:t>私有链</a:t>
            </a:r>
          </a:p>
        </p:txBody>
      </p:sp>
      <p:sp>
        <p:nvSpPr>
          <p:cNvPr id="7" name="椭圆 6"/>
          <p:cNvSpPr/>
          <p:nvPr/>
        </p:nvSpPr>
        <p:spPr>
          <a:xfrm>
            <a:off x="3078185" y="3556503"/>
            <a:ext cx="1350475" cy="13504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方正姚体" pitchFamily="2" charset="-122"/>
                <a:ea typeface="方正姚体" pitchFamily="2" charset="-122"/>
              </a:rPr>
              <a:t>联盟链</a:t>
            </a:r>
          </a:p>
        </p:txBody>
      </p:sp>
      <p:cxnSp>
        <p:nvCxnSpPr>
          <p:cNvPr id="8" name="直接连接符 7"/>
          <p:cNvCxnSpPr/>
          <p:nvPr/>
        </p:nvCxnSpPr>
        <p:spPr>
          <a:xfrm rot="16200000" flipH="1">
            <a:off x="2137387" y="2615700"/>
            <a:ext cx="235379" cy="15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flipV="1">
            <a:off x="1421401" y="3711932"/>
            <a:ext cx="181069" cy="15391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52948" y="3684760"/>
            <a:ext cx="206717" cy="14486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626321" y="828981"/>
            <a:ext cx="7278986"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公有链：</a:t>
            </a:r>
            <a:r>
              <a:rPr lang="zh-CN" altLang="en-US" dirty="0"/>
              <a:t>系统安全性由工作量证明或权益证明机制保证，一般需要数字货币提供交易验证激励，容易进行应用程序大规模部署，全球范围可以访问，不依赖于单个公司或辖区，匿名性强，任何参与者都可以在中写入、读取、参与交易验证（例：比特币）</a:t>
            </a:r>
          </a:p>
        </p:txBody>
      </p:sp>
      <p:sp>
        <p:nvSpPr>
          <p:cNvPr id="12" name="矩形 11"/>
          <p:cNvSpPr/>
          <p:nvPr/>
        </p:nvSpPr>
        <p:spPr>
          <a:xfrm>
            <a:off x="4644431" y="2112837"/>
            <a:ext cx="7278986"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联盟链</a:t>
            </a:r>
            <a:r>
              <a:rPr lang="zh-CN" altLang="en-US" dirty="0"/>
              <a:t>：多中心，参与人为预先根据一定特征所设定。系统内交易确认节点为事先设定，并通过共识机制确认，一般不需要数字货币提供交易验证激励。联盟链容易进行节点权限设定，拥有更高应用可扩展性。联盟链可大幅降低异地结算成本和时间，比现有系统更简单，效率更高，同时继承去中心化优点减轻垄断压力（例：全球银行加入</a:t>
            </a:r>
            <a:r>
              <a:rPr lang="en-US" altLang="zh-CN" dirty="0"/>
              <a:t>R3)</a:t>
            </a:r>
            <a:endParaRPr lang="zh-CN" altLang="en-US" dirty="0"/>
          </a:p>
        </p:txBody>
      </p:sp>
      <p:sp>
        <p:nvSpPr>
          <p:cNvPr id="13" name="矩形 12"/>
          <p:cNvSpPr/>
          <p:nvPr/>
        </p:nvSpPr>
        <p:spPr>
          <a:xfrm>
            <a:off x="4632356" y="3755948"/>
            <a:ext cx="732727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t>私有链：</a:t>
            </a:r>
            <a:r>
              <a:rPr lang="zh-CN" altLang="en-US" dirty="0"/>
              <a:t>没有去中心，但有分布式特点，中心控制者制定可参与和进行交易验证成员范围，系统内不需虚拟货币提供奖励（例：中国银行可以联合其全球各城市分行，完成内部数据传输备份，转帐等业务）</a:t>
            </a:r>
          </a:p>
        </p:txBody>
      </p:sp>
      <p:pic>
        <p:nvPicPr>
          <p:cNvPr id="14" name="Picture 3"/>
          <p:cNvPicPr>
            <a:picLocks noChangeAspect="1" noChangeArrowheads="1"/>
          </p:cNvPicPr>
          <p:nvPr/>
        </p:nvPicPr>
        <p:blipFill>
          <a:blip r:embed="rId2"/>
          <a:srcRect/>
          <a:stretch>
            <a:fillRect/>
          </a:stretch>
        </p:blipFill>
        <p:spPr bwMode="auto">
          <a:xfrm>
            <a:off x="4559057" y="4906978"/>
            <a:ext cx="7473869" cy="1267464"/>
          </a:xfrm>
          <a:prstGeom prst="rect">
            <a:avLst/>
          </a:prstGeom>
          <a:noFill/>
          <a:ln w="9525">
            <a:noFill/>
            <a:miter lim="800000"/>
            <a:headEnd/>
            <a:tailEnd/>
          </a:ln>
          <a:effectLst/>
        </p:spPr>
      </p:pic>
    </p:spTree>
    <p:extLst>
      <p:ext uri="{BB962C8B-B14F-4D97-AF65-F5344CB8AC3E}">
        <p14:creationId xmlns:p14="http://schemas.microsoft.com/office/powerpoint/2010/main" val="1173502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区块链生态</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价值传输</a:t>
            </a:r>
          </a:p>
        </p:txBody>
      </p:sp>
      <p:sp>
        <p:nvSpPr>
          <p:cNvPr id="5" name="TextBox 4"/>
          <p:cNvSpPr txBox="1"/>
          <p:nvPr/>
        </p:nvSpPr>
        <p:spPr>
          <a:xfrm>
            <a:off x="6710988" y="2340369"/>
            <a:ext cx="5210502" cy="2585323"/>
          </a:xfrm>
          <a:prstGeom prst="rect">
            <a:avLst/>
          </a:prstGeom>
          <a:noFill/>
        </p:spPr>
        <p:txBody>
          <a:bodyPr wrap="square" rtlCol="0">
            <a:spAutoFit/>
          </a:bodyPr>
          <a:lstStyle/>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区块链作为技术信用中介构造高效可靠的价值传输网络</a:t>
            </a: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通过分布式账本实现了数字资产的多中心转移</a:t>
            </a: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endParaRPr lang="en-US" altLang="zh-CN" dirty="0">
              <a:latin typeface="Microsoft YaHei" charset="-122"/>
              <a:ea typeface="Microsoft YaHei" charset="-122"/>
              <a:cs typeface="Microsoft YaHei" charset="-122"/>
            </a:endParaRPr>
          </a:p>
          <a:p>
            <a:pPr marL="342900" indent="-342900">
              <a:lnSpc>
                <a:spcPct val="150000"/>
              </a:lnSpc>
              <a:buFont typeface="Wingdings" charset="2"/>
              <a:buChar char="q"/>
            </a:pPr>
            <a:r>
              <a:rPr lang="zh-CN" altLang="en-US" dirty="0">
                <a:latin typeface="Microsoft YaHei" charset="-122"/>
                <a:ea typeface="Microsoft YaHei" charset="-122"/>
                <a:cs typeface="Microsoft YaHei" charset="-122"/>
              </a:rPr>
              <a:t>通过智能合约实现了业务逻辑的多中心协作</a:t>
            </a:r>
            <a:endParaRPr lang="en-US" altLang="zh-CN" dirty="0">
              <a:latin typeface="Microsoft YaHei" charset="-122"/>
              <a:ea typeface="Microsoft YaHei" charset="-122"/>
              <a:cs typeface="Microsoft YaHei" charset="-122"/>
            </a:endParaRPr>
          </a:p>
        </p:txBody>
      </p:sp>
      <p:pic>
        <p:nvPicPr>
          <p:cNvPr id="8" name="Picture 2"/>
          <p:cNvPicPr>
            <a:picLocks noChangeAspect="1"/>
          </p:cNvPicPr>
          <p:nvPr/>
        </p:nvPicPr>
        <p:blipFill>
          <a:blip r:embed="rId2"/>
          <a:stretch>
            <a:fillRect/>
          </a:stretch>
        </p:blipFill>
        <p:spPr>
          <a:xfrm>
            <a:off x="602771" y="1265311"/>
            <a:ext cx="5776196" cy="4735440"/>
          </a:xfrm>
          <a:prstGeom prst="rect">
            <a:avLst/>
          </a:prstGeom>
        </p:spPr>
      </p:pic>
    </p:spTree>
    <p:extLst>
      <p:ext uri="{BB962C8B-B14F-4D97-AF65-F5344CB8AC3E}">
        <p14:creationId xmlns:p14="http://schemas.microsoft.com/office/powerpoint/2010/main" val="573711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846482"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区块链生态</a:t>
            </a:r>
            <a:r>
              <a:rPr lang="en-US" altLang="zh-CN" sz="3200" b="1" dirty="0">
                <a:solidFill>
                  <a:srgbClr val="358FCB"/>
                </a:solidFill>
                <a:latin typeface="Georgia" charset="0"/>
                <a:ea typeface="Georgia" charset="0"/>
                <a:cs typeface="Georgia" charset="0"/>
              </a:rPr>
              <a:t>-</a:t>
            </a:r>
            <a:r>
              <a:rPr lang="zh-CN" altLang="en-US" sz="3200" b="1" dirty="0">
                <a:solidFill>
                  <a:srgbClr val="358FCB"/>
                </a:solidFill>
                <a:latin typeface="Georgia" charset="0"/>
                <a:ea typeface="Georgia" charset="0"/>
                <a:cs typeface="Georgia" charset="0"/>
              </a:rPr>
              <a:t>业务协作</a:t>
            </a:r>
          </a:p>
        </p:txBody>
      </p:sp>
      <p:sp>
        <p:nvSpPr>
          <p:cNvPr id="6" name="TextBox 34"/>
          <p:cNvSpPr txBox="1"/>
          <p:nvPr/>
        </p:nvSpPr>
        <p:spPr>
          <a:xfrm>
            <a:off x="2212207" y="4135498"/>
            <a:ext cx="1107996" cy="369332"/>
          </a:xfrm>
          <a:prstGeom prst="rect">
            <a:avLst/>
          </a:prstGeom>
          <a:noFill/>
        </p:spPr>
        <p:txBody>
          <a:bodyPr wrap="none" rtlCol="0">
            <a:spAutoFit/>
          </a:bodyPr>
          <a:lstStyle/>
          <a:p>
            <a:r>
              <a:rPr lang="zh-CN" altLang="en-US" dirty="0">
                <a:latin typeface="SimSun" charset="-122"/>
                <a:ea typeface="SimSun" charset="-122"/>
                <a:cs typeface="SimSun" charset="-122"/>
              </a:rPr>
              <a:t>传统模式</a:t>
            </a:r>
            <a:endParaRPr lang="en-US" dirty="0">
              <a:latin typeface="SimSun" charset="-122"/>
              <a:ea typeface="SimSun" charset="-122"/>
              <a:cs typeface="SimSun" charset="-122"/>
            </a:endParaRPr>
          </a:p>
        </p:txBody>
      </p:sp>
      <p:grpSp>
        <p:nvGrpSpPr>
          <p:cNvPr id="7" name="Group 38"/>
          <p:cNvGrpSpPr/>
          <p:nvPr/>
        </p:nvGrpSpPr>
        <p:grpSpPr>
          <a:xfrm>
            <a:off x="624814" y="1262863"/>
            <a:ext cx="4561784" cy="2727559"/>
            <a:chOff x="624814" y="1679550"/>
            <a:chExt cx="4561784" cy="2727559"/>
          </a:xfrm>
        </p:grpSpPr>
        <p:grpSp>
          <p:nvGrpSpPr>
            <p:cNvPr id="8" name="Group 33"/>
            <p:cNvGrpSpPr/>
            <p:nvPr/>
          </p:nvGrpSpPr>
          <p:grpSpPr>
            <a:xfrm>
              <a:off x="624814" y="2129938"/>
              <a:ext cx="4561784" cy="2277171"/>
              <a:chOff x="1524223" y="1800154"/>
              <a:chExt cx="7612105" cy="3545290"/>
            </a:xfrm>
          </p:grpSpPr>
          <p:pic>
            <p:nvPicPr>
              <p:cNvPr id="12" name="Picture 4"/>
              <p:cNvPicPr>
                <a:picLocks noChangeAspect="1"/>
              </p:cNvPicPr>
              <p:nvPr/>
            </p:nvPicPr>
            <p:blipFill>
              <a:blip r:embed="rId2"/>
              <a:stretch>
                <a:fillRect/>
              </a:stretch>
            </p:blipFill>
            <p:spPr>
              <a:xfrm>
                <a:off x="1660530" y="1800154"/>
                <a:ext cx="1373208" cy="1373208"/>
              </a:xfrm>
              <a:prstGeom prst="rect">
                <a:avLst/>
              </a:prstGeom>
            </p:spPr>
          </p:pic>
          <p:pic>
            <p:nvPicPr>
              <p:cNvPr id="13" name="Picture 9"/>
              <p:cNvPicPr>
                <a:picLocks noChangeAspect="1"/>
              </p:cNvPicPr>
              <p:nvPr/>
            </p:nvPicPr>
            <p:blipFill>
              <a:blip r:embed="rId2"/>
              <a:stretch>
                <a:fillRect/>
              </a:stretch>
            </p:blipFill>
            <p:spPr>
              <a:xfrm>
                <a:off x="4648727" y="1800154"/>
                <a:ext cx="1373208" cy="1373208"/>
              </a:xfrm>
              <a:prstGeom prst="rect">
                <a:avLst/>
              </a:prstGeom>
            </p:spPr>
          </p:pic>
          <p:pic>
            <p:nvPicPr>
              <p:cNvPr id="14" name="Picture 10"/>
              <p:cNvPicPr>
                <a:picLocks noChangeAspect="1"/>
              </p:cNvPicPr>
              <p:nvPr/>
            </p:nvPicPr>
            <p:blipFill>
              <a:blip r:embed="rId3"/>
              <a:stretch>
                <a:fillRect/>
              </a:stretch>
            </p:blipFill>
            <p:spPr>
              <a:xfrm>
                <a:off x="4588767" y="3846040"/>
                <a:ext cx="1499404" cy="1499404"/>
              </a:xfrm>
              <a:prstGeom prst="rect">
                <a:avLst/>
              </a:prstGeom>
            </p:spPr>
          </p:pic>
          <p:pic>
            <p:nvPicPr>
              <p:cNvPr id="15" name="Picture 11"/>
              <p:cNvPicPr>
                <a:picLocks noChangeAspect="1"/>
              </p:cNvPicPr>
              <p:nvPr/>
            </p:nvPicPr>
            <p:blipFill>
              <a:blip r:embed="rId2"/>
              <a:stretch>
                <a:fillRect/>
              </a:stretch>
            </p:blipFill>
            <p:spPr>
              <a:xfrm>
                <a:off x="7763120" y="1800154"/>
                <a:ext cx="1373208" cy="1373208"/>
              </a:xfrm>
              <a:prstGeom prst="rect">
                <a:avLst/>
              </a:prstGeom>
            </p:spPr>
          </p:pic>
          <p:cxnSp>
            <p:nvCxnSpPr>
              <p:cNvPr id="16" name="Straight Arrow Connector 14"/>
              <p:cNvCxnSpPr/>
              <p:nvPr/>
            </p:nvCxnSpPr>
            <p:spPr>
              <a:xfrm>
                <a:off x="3033738" y="2224237"/>
                <a:ext cx="1488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p:cNvCxnSpPr/>
              <p:nvPr/>
            </p:nvCxnSpPr>
            <p:spPr>
              <a:xfrm>
                <a:off x="6021935" y="2224237"/>
                <a:ext cx="1488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6"/>
              <p:cNvCxnSpPr/>
              <p:nvPr/>
            </p:nvCxnSpPr>
            <p:spPr>
              <a:xfrm flipH="1" flipV="1">
                <a:off x="6021935" y="2745098"/>
                <a:ext cx="1488793"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033738" y="2745098"/>
                <a:ext cx="1488793"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0"/>
              <p:cNvCxnSpPr>
                <a:stCxn id="13" idx="2"/>
                <a:endCxn id="14" idx="0"/>
              </p:cNvCxnSpPr>
              <p:nvPr/>
            </p:nvCxnSpPr>
            <p:spPr>
              <a:xfrm>
                <a:off x="5335331"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9"/>
              <p:cNvPicPr>
                <a:picLocks noChangeAspect="1"/>
              </p:cNvPicPr>
              <p:nvPr/>
            </p:nvPicPr>
            <p:blipFill>
              <a:blip r:embed="rId3"/>
              <a:stretch>
                <a:fillRect/>
              </a:stretch>
            </p:blipFill>
            <p:spPr>
              <a:xfrm>
                <a:off x="7573826" y="3846040"/>
                <a:ext cx="1499404" cy="1499404"/>
              </a:xfrm>
              <a:prstGeom prst="rect">
                <a:avLst/>
              </a:prstGeom>
            </p:spPr>
          </p:pic>
          <p:cxnSp>
            <p:nvCxnSpPr>
              <p:cNvPr id="22" name="Straight Arrow Connector 30"/>
              <p:cNvCxnSpPr/>
              <p:nvPr/>
            </p:nvCxnSpPr>
            <p:spPr>
              <a:xfrm>
                <a:off x="8320390"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31"/>
              <p:cNvPicPr>
                <a:picLocks noChangeAspect="1"/>
              </p:cNvPicPr>
              <p:nvPr/>
            </p:nvPicPr>
            <p:blipFill>
              <a:blip r:embed="rId3"/>
              <a:stretch>
                <a:fillRect/>
              </a:stretch>
            </p:blipFill>
            <p:spPr>
              <a:xfrm>
                <a:off x="1524223" y="3846040"/>
                <a:ext cx="1499404" cy="1499404"/>
              </a:xfrm>
              <a:prstGeom prst="rect">
                <a:avLst/>
              </a:prstGeom>
            </p:spPr>
          </p:pic>
          <p:cxnSp>
            <p:nvCxnSpPr>
              <p:cNvPr id="24" name="Straight Arrow Connector 32"/>
              <p:cNvCxnSpPr/>
              <p:nvPr/>
            </p:nvCxnSpPr>
            <p:spPr>
              <a:xfrm>
                <a:off x="2270787" y="3173362"/>
                <a:ext cx="3138" cy="67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TextBox 35"/>
            <p:cNvSpPr txBox="1"/>
            <p:nvPr/>
          </p:nvSpPr>
          <p:spPr>
            <a:xfrm>
              <a:off x="729570" y="1697871"/>
              <a:ext cx="793807" cy="369332"/>
            </a:xfrm>
            <a:prstGeom prst="rect">
              <a:avLst/>
            </a:prstGeom>
            <a:noFill/>
          </p:spPr>
          <p:txBody>
            <a:bodyPr wrap="none" rtlCol="0">
              <a:spAutoFit/>
            </a:bodyPr>
            <a:lstStyle/>
            <a:p>
              <a:r>
                <a:rPr lang="zh-CN" altLang="en-US" dirty="0"/>
                <a:t>机构</a:t>
              </a:r>
              <a:r>
                <a:rPr lang="en-US" altLang="zh-CN" dirty="0"/>
                <a:t>A</a:t>
              </a:r>
              <a:endParaRPr lang="en-US" dirty="0"/>
            </a:p>
          </p:txBody>
        </p:sp>
        <p:sp>
          <p:nvSpPr>
            <p:cNvPr id="10" name="TextBox 36"/>
            <p:cNvSpPr txBox="1"/>
            <p:nvPr/>
          </p:nvSpPr>
          <p:spPr>
            <a:xfrm>
              <a:off x="2497029" y="1684437"/>
              <a:ext cx="774571" cy="369332"/>
            </a:xfrm>
            <a:prstGeom prst="rect">
              <a:avLst/>
            </a:prstGeom>
            <a:noFill/>
          </p:spPr>
          <p:txBody>
            <a:bodyPr wrap="none" rtlCol="0">
              <a:spAutoFit/>
            </a:bodyPr>
            <a:lstStyle/>
            <a:p>
              <a:r>
                <a:rPr lang="zh-CN" altLang="en-US" dirty="0"/>
                <a:t>机构</a:t>
              </a:r>
              <a:r>
                <a:rPr lang="en-US" altLang="zh-CN" dirty="0"/>
                <a:t>B</a:t>
              </a:r>
              <a:endParaRPr lang="en-US" dirty="0"/>
            </a:p>
          </p:txBody>
        </p:sp>
        <p:sp>
          <p:nvSpPr>
            <p:cNvPr id="11" name="TextBox 37"/>
            <p:cNvSpPr txBox="1"/>
            <p:nvPr/>
          </p:nvSpPr>
          <p:spPr>
            <a:xfrm>
              <a:off x="4354977" y="1679550"/>
              <a:ext cx="788999" cy="369332"/>
            </a:xfrm>
            <a:prstGeom prst="rect">
              <a:avLst/>
            </a:prstGeom>
            <a:noFill/>
          </p:spPr>
          <p:txBody>
            <a:bodyPr wrap="none" rtlCol="0">
              <a:spAutoFit/>
            </a:bodyPr>
            <a:lstStyle/>
            <a:p>
              <a:r>
                <a:rPr lang="zh-CN" altLang="en-US" dirty="0"/>
                <a:t>机构</a:t>
              </a:r>
              <a:r>
                <a:rPr lang="en-US" altLang="zh-CN" dirty="0"/>
                <a:t>C</a:t>
              </a:r>
              <a:endParaRPr lang="en-US" dirty="0"/>
            </a:p>
          </p:txBody>
        </p:sp>
      </p:grpSp>
      <p:pic>
        <p:nvPicPr>
          <p:cNvPr id="25" name="Picture 44"/>
          <p:cNvPicPr>
            <a:picLocks noChangeAspect="1"/>
          </p:cNvPicPr>
          <p:nvPr/>
        </p:nvPicPr>
        <p:blipFill>
          <a:blip r:embed="rId2"/>
          <a:stretch>
            <a:fillRect/>
          </a:stretch>
        </p:blipFill>
        <p:spPr>
          <a:xfrm>
            <a:off x="6563386" y="1731572"/>
            <a:ext cx="822936" cy="882024"/>
          </a:xfrm>
          <a:prstGeom prst="rect">
            <a:avLst/>
          </a:prstGeom>
        </p:spPr>
      </p:pic>
      <p:pic>
        <p:nvPicPr>
          <p:cNvPr id="26" name="Picture 45"/>
          <p:cNvPicPr>
            <a:picLocks noChangeAspect="1"/>
          </p:cNvPicPr>
          <p:nvPr/>
        </p:nvPicPr>
        <p:blipFill>
          <a:blip r:embed="rId2"/>
          <a:stretch>
            <a:fillRect/>
          </a:stretch>
        </p:blipFill>
        <p:spPr>
          <a:xfrm>
            <a:off x="8354153" y="1731572"/>
            <a:ext cx="822936" cy="882024"/>
          </a:xfrm>
          <a:prstGeom prst="rect">
            <a:avLst/>
          </a:prstGeom>
        </p:spPr>
      </p:pic>
      <p:pic>
        <p:nvPicPr>
          <p:cNvPr id="27" name="Picture 47"/>
          <p:cNvPicPr>
            <a:picLocks noChangeAspect="1"/>
          </p:cNvPicPr>
          <p:nvPr/>
        </p:nvPicPr>
        <p:blipFill>
          <a:blip r:embed="rId2"/>
          <a:stretch>
            <a:fillRect/>
          </a:stretch>
        </p:blipFill>
        <p:spPr>
          <a:xfrm>
            <a:off x="10220548" y="1731572"/>
            <a:ext cx="822936" cy="882024"/>
          </a:xfrm>
          <a:prstGeom prst="rect">
            <a:avLst/>
          </a:prstGeom>
        </p:spPr>
      </p:pic>
      <p:cxnSp>
        <p:nvCxnSpPr>
          <p:cNvPr id="28" name="Straight Arrow Connector 49"/>
          <p:cNvCxnSpPr/>
          <p:nvPr/>
        </p:nvCxnSpPr>
        <p:spPr>
          <a:xfrm>
            <a:off x="9252984" y="3469332"/>
            <a:ext cx="89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0"/>
          <p:cNvCxnSpPr/>
          <p:nvPr/>
        </p:nvCxnSpPr>
        <p:spPr>
          <a:xfrm flipH="1" flipV="1">
            <a:off x="9252984" y="3803886"/>
            <a:ext cx="892204" cy="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52"/>
          <p:cNvCxnSpPr>
            <a:stCxn id="27" idx="2"/>
          </p:cNvCxnSpPr>
          <p:nvPr/>
        </p:nvCxnSpPr>
        <p:spPr>
          <a:xfrm>
            <a:off x="8765622"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4"/>
          <p:cNvCxnSpPr/>
          <p:nvPr/>
        </p:nvCxnSpPr>
        <p:spPr>
          <a:xfrm>
            <a:off x="10554508"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6"/>
          <p:cNvCxnSpPr/>
          <p:nvPr/>
        </p:nvCxnSpPr>
        <p:spPr>
          <a:xfrm>
            <a:off x="6929101" y="2613596"/>
            <a:ext cx="1881" cy="432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41"/>
          <p:cNvSpPr txBox="1"/>
          <p:nvPr/>
        </p:nvSpPr>
        <p:spPr>
          <a:xfrm>
            <a:off x="6586456" y="1299505"/>
            <a:ext cx="793807" cy="369332"/>
          </a:xfrm>
          <a:prstGeom prst="rect">
            <a:avLst/>
          </a:prstGeom>
          <a:noFill/>
        </p:spPr>
        <p:txBody>
          <a:bodyPr wrap="none" rtlCol="0">
            <a:spAutoFit/>
          </a:bodyPr>
          <a:lstStyle/>
          <a:p>
            <a:r>
              <a:rPr lang="zh-CN" altLang="en-US" dirty="0"/>
              <a:t>机构</a:t>
            </a:r>
            <a:r>
              <a:rPr lang="en-US" altLang="zh-CN" dirty="0"/>
              <a:t>A</a:t>
            </a:r>
            <a:endParaRPr lang="en-US" dirty="0"/>
          </a:p>
        </p:txBody>
      </p:sp>
      <p:sp>
        <p:nvSpPr>
          <p:cNvPr id="34" name="TextBox 42"/>
          <p:cNvSpPr txBox="1"/>
          <p:nvPr/>
        </p:nvSpPr>
        <p:spPr>
          <a:xfrm>
            <a:off x="8353915" y="1286071"/>
            <a:ext cx="774571" cy="369332"/>
          </a:xfrm>
          <a:prstGeom prst="rect">
            <a:avLst/>
          </a:prstGeom>
          <a:noFill/>
        </p:spPr>
        <p:txBody>
          <a:bodyPr wrap="none" rtlCol="0">
            <a:spAutoFit/>
          </a:bodyPr>
          <a:lstStyle/>
          <a:p>
            <a:r>
              <a:rPr lang="zh-CN" altLang="en-US" dirty="0"/>
              <a:t>机构</a:t>
            </a:r>
            <a:r>
              <a:rPr lang="en-US" altLang="zh-CN" dirty="0"/>
              <a:t>B</a:t>
            </a:r>
            <a:endParaRPr lang="en-US" dirty="0"/>
          </a:p>
        </p:txBody>
      </p:sp>
      <p:sp>
        <p:nvSpPr>
          <p:cNvPr id="35" name="TextBox 43"/>
          <p:cNvSpPr txBox="1"/>
          <p:nvPr/>
        </p:nvSpPr>
        <p:spPr>
          <a:xfrm>
            <a:off x="10211863" y="1281184"/>
            <a:ext cx="788999" cy="369332"/>
          </a:xfrm>
          <a:prstGeom prst="rect">
            <a:avLst/>
          </a:prstGeom>
          <a:noFill/>
        </p:spPr>
        <p:txBody>
          <a:bodyPr wrap="none" rtlCol="0">
            <a:spAutoFit/>
          </a:bodyPr>
          <a:lstStyle/>
          <a:p>
            <a:r>
              <a:rPr lang="zh-CN" altLang="en-US" dirty="0"/>
              <a:t>机构</a:t>
            </a:r>
            <a:r>
              <a:rPr lang="en-US" altLang="zh-CN" dirty="0"/>
              <a:t>C</a:t>
            </a:r>
            <a:endParaRPr lang="en-US" dirty="0"/>
          </a:p>
        </p:txBody>
      </p:sp>
      <p:sp>
        <p:nvSpPr>
          <p:cNvPr id="36" name="TextBox 57"/>
          <p:cNvSpPr txBox="1"/>
          <p:nvPr/>
        </p:nvSpPr>
        <p:spPr>
          <a:xfrm>
            <a:off x="8187483" y="4135498"/>
            <a:ext cx="1338828" cy="369332"/>
          </a:xfrm>
          <a:prstGeom prst="rect">
            <a:avLst/>
          </a:prstGeom>
          <a:noFill/>
        </p:spPr>
        <p:txBody>
          <a:bodyPr wrap="none" rtlCol="0">
            <a:spAutoFit/>
          </a:bodyPr>
          <a:lstStyle/>
          <a:p>
            <a:r>
              <a:rPr lang="zh-CN" altLang="en-US" dirty="0">
                <a:latin typeface="SimSun" charset="-122"/>
                <a:ea typeface="SimSun" charset="-122"/>
                <a:cs typeface="SimSun" charset="-122"/>
              </a:rPr>
              <a:t>区块链模式</a:t>
            </a:r>
            <a:endParaRPr lang="en-US" dirty="0">
              <a:latin typeface="SimSun" charset="-122"/>
              <a:ea typeface="SimSun" charset="-122"/>
              <a:cs typeface="SimSun" charset="-122"/>
            </a:endParaRPr>
          </a:p>
        </p:txBody>
      </p:sp>
      <p:pic>
        <p:nvPicPr>
          <p:cNvPr id="37" name="Picture 59"/>
          <p:cNvPicPr>
            <a:picLocks noChangeAspect="1"/>
          </p:cNvPicPr>
          <p:nvPr/>
        </p:nvPicPr>
        <p:blipFill>
          <a:blip r:embed="rId4"/>
          <a:stretch>
            <a:fillRect/>
          </a:stretch>
        </p:blipFill>
        <p:spPr>
          <a:xfrm>
            <a:off x="6448501" y="3047543"/>
            <a:ext cx="961200" cy="961200"/>
          </a:xfrm>
          <a:prstGeom prst="rect">
            <a:avLst/>
          </a:prstGeom>
        </p:spPr>
      </p:pic>
      <p:pic>
        <p:nvPicPr>
          <p:cNvPr id="38" name="Picture 60"/>
          <p:cNvPicPr>
            <a:picLocks noChangeAspect="1"/>
          </p:cNvPicPr>
          <p:nvPr/>
        </p:nvPicPr>
        <p:blipFill>
          <a:blip r:embed="rId4"/>
          <a:stretch>
            <a:fillRect/>
          </a:stretch>
        </p:blipFill>
        <p:spPr>
          <a:xfrm>
            <a:off x="8285155" y="3029222"/>
            <a:ext cx="961200" cy="961200"/>
          </a:xfrm>
          <a:prstGeom prst="rect">
            <a:avLst/>
          </a:prstGeom>
        </p:spPr>
      </p:pic>
      <p:pic>
        <p:nvPicPr>
          <p:cNvPr id="39" name="Picture 61"/>
          <p:cNvPicPr>
            <a:picLocks noChangeAspect="1"/>
          </p:cNvPicPr>
          <p:nvPr/>
        </p:nvPicPr>
        <p:blipFill>
          <a:blip r:embed="rId4"/>
          <a:stretch>
            <a:fillRect/>
          </a:stretch>
        </p:blipFill>
        <p:spPr>
          <a:xfrm>
            <a:off x="10076839" y="3039630"/>
            <a:ext cx="961200" cy="961200"/>
          </a:xfrm>
          <a:prstGeom prst="rect">
            <a:avLst/>
          </a:prstGeom>
        </p:spPr>
      </p:pic>
      <p:cxnSp>
        <p:nvCxnSpPr>
          <p:cNvPr id="40" name="Straight Arrow Connector 63"/>
          <p:cNvCxnSpPr/>
          <p:nvPr/>
        </p:nvCxnSpPr>
        <p:spPr>
          <a:xfrm>
            <a:off x="7386322" y="3528143"/>
            <a:ext cx="89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4"/>
          <p:cNvCxnSpPr/>
          <p:nvPr/>
        </p:nvCxnSpPr>
        <p:spPr>
          <a:xfrm flipH="1" flipV="1">
            <a:off x="7386322" y="3862697"/>
            <a:ext cx="892204" cy="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66"/>
          <p:cNvSpPr txBox="1"/>
          <p:nvPr/>
        </p:nvSpPr>
        <p:spPr>
          <a:xfrm>
            <a:off x="1133147" y="4821738"/>
            <a:ext cx="9626629" cy="1338828"/>
          </a:xfrm>
          <a:prstGeom prst="rect">
            <a:avLst/>
          </a:prstGeom>
          <a:noFill/>
        </p:spPr>
        <p:txBody>
          <a:bodyPr wrap="square" rtlCol="0">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区块链可以改变传统的业务协作模式，从依靠基于业务流的低效协同升级为不依靠任何中介节点但是由平台保证基本业务流程的低成本、高效率、高可信协作系统</a:t>
            </a:r>
            <a:endParaRPr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同时大幅度降低单点业务复杂度，任何机构只需要关心自身业务逻辑即可</a:t>
            </a:r>
            <a:endParaRPr lang="en-US" altLang="zh-CN" dirty="0">
              <a:latin typeface="Microsoft YaHei" charset="-122"/>
              <a:ea typeface="Microsoft YaHei" charset="-122"/>
              <a:cs typeface="Microsoft YaHei" charset="-122"/>
            </a:endParaRPr>
          </a:p>
        </p:txBody>
      </p:sp>
      <p:pic>
        <p:nvPicPr>
          <p:cNvPr id="43" name="Picture 2" descr="204D5CBBAA1B1A8DA91E7C1E0020F789">
            <a:extLst>
              <a:ext uri="{FF2B5EF4-FFF2-40B4-BE49-F238E27FC236}">
                <a16:creationId xmlns:a16="http://schemas.microsoft.com/office/drawing/2014/main" id="{A03A6A9F-F845-44F3-A77C-71098728A5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4499" y="2487354"/>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2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8722260" cy="769441"/>
          </a:xfrm>
          <a:prstGeom prst="rect">
            <a:avLst/>
          </a:prstGeom>
          <a:noFill/>
        </p:spPr>
        <p:txBody>
          <a:bodyPr wrap="none" rtlCol="0">
            <a:spAutoFit/>
          </a:bodyPr>
          <a:lstStyle/>
          <a:p>
            <a:r>
              <a:rPr lang="en-US" altLang="zh-CN" sz="4400" b="1" dirty="0">
                <a:solidFill>
                  <a:srgbClr val="358FCB"/>
                </a:solidFill>
                <a:latin typeface="Georgia" charset="0"/>
                <a:ea typeface="Georgia" charset="0"/>
                <a:cs typeface="Georgia" charset="0"/>
              </a:rPr>
              <a:t>Fabric </a:t>
            </a:r>
            <a:r>
              <a:rPr lang="zh-CN" altLang="en-US" sz="4400" b="1" dirty="0">
                <a:solidFill>
                  <a:srgbClr val="358FCB"/>
                </a:solidFill>
                <a:latin typeface="Georgia" charset="0"/>
                <a:ea typeface="Georgia" charset="0"/>
                <a:cs typeface="Georgia" charset="0"/>
              </a:rPr>
              <a:t>中基于 </a:t>
            </a:r>
            <a:r>
              <a:rPr lang="en-US" altLang="zh-CN" sz="4400" b="1" dirty="0">
                <a:solidFill>
                  <a:srgbClr val="358FCB"/>
                </a:solidFill>
                <a:latin typeface="Georgia" charset="0"/>
                <a:ea typeface="Georgia" charset="0"/>
                <a:cs typeface="Georgia" charset="0"/>
              </a:rPr>
              <a:t>Kafka </a:t>
            </a:r>
            <a:r>
              <a:rPr lang="zh-CN" altLang="en-US" sz="4400" b="1" dirty="0">
                <a:solidFill>
                  <a:srgbClr val="358FCB"/>
                </a:solidFill>
                <a:latin typeface="Georgia" charset="0"/>
                <a:ea typeface="Georgia" charset="0"/>
                <a:cs typeface="Georgia" charset="0"/>
              </a:rPr>
              <a:t>的排序服务</a:t>
            </a:r>
            <a:endParaRPr lang="id-ID" sz="4400" b="1" dirty="0">
              <a:solidFill>
                <a:srgbClr val="358FCB"/>
              </a:solidFill>
              <a:latin typeface="Georgia" charset="0"/>
              <a:ea typeface="Georgia" charset="0"/>
              <a:cs typeface="Georgia" charset="0"/>
            </a:endParaRPr>
          </a:p>
        </p:txBody>
      </p:sp>
      <p:sp>
        <p:nvSpPr>
          <p:cNvPr id="2" name="文本框 1">
            <a:extLst>
              <a:ext uri="{FF2B5EF4-FFF2-40B4-BE49-F238E27FC236}">
                <a16:creationId xmlns:a16="http://schemas.microsoft.com/office/drawing/2014/main" id="{21291B90-3136-4EEA-AE62-4992705C7975}"/>
              </a:ext>
            </a:extLst>
          </p:cNvPr>
          <p:cNvSpPr txBox="1"/>
          <p:nvPr/>
        </p:nvSpPr>
        <p:spPr>
          <a:xfrm>
            <a:off x="998621" y="1455821"/>
            <a:ext cx="9938084" cy="3108543"/>
          </a:xfrm>
          <a:prstGeom prst="rect">
            <a:avLst/>
          </a:prstGeom>
          <a:noFill/>
        </p:spPr>
        <p:txBody>
          <a:bodyPr wrap="square" rtlCol="0">
            <a:spAutoFit/>
          </a:bodyPr>
          <a:lstStyle/>
          <a:p>
            <a:r>
              <a:rPr lang="en-US" altLang="zh-CN" sz="2800" dirty="0">
                <a:solidFill>
                  <a:schemeClr val="tx1">
                    <a:lumMod val="50000"/>
                    <a:lumOff val="50000"/>
                  </a:schemeClr>
                </a:solidFill>
                <a:latin typeface="Times New Roman" charset="0"/>
                <a:cs typeface="Times New Roman" charset="0"/>
              </a:rPr>
              <a:t>Fabric </a:t>
            </a:r>
            <a:r>
              <a:rPr lang="zh-CN" altLang="en-US" sz="2800" dirty="0">
                <a:solidFill>
                  <a:schemeClr val="tx1">
                    <a:lumMod val="50000"/>
                    <a:lumOff val="50000"/>
                  </a:schemeClr>
                </a:solidFill>
                <a:latin typeface="Times New Roman" charset="0"/>
                <a:cs typeface="Times New Roman" charset="0"/>
              </a:rPr>
              <a:t>使用 </a:t>
            </a:r>
            <a:r>
              <a:rPr lang="en-US"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来支持在</a:t>
            </a:r>
            <a:r>
              <a:rPr lang="en-US" sz="2800" dirty="0" err="1">
                <a:solidFill>
                  <a:schemeClr val="tx1">
                    <a:lumMod val="50000"/>
                    <a:lumOff val="50000"/>
                  </a:schemeClr>
                </a:solidFill>
                <a:latin typeface="Times New Roman" charset="0"/>
                <a:cs typeface="Times New Roman" charset="0"/>
              </a:rPr>
              <a:t>CFT（crash</a:t>
            </a:r>
            <a:r>
              <a:rPr lang="en-US" sz="2800" dirty="0">
                <a:solidFill>
                  <a:schemeClr val="tx1">
                    <a:lumMod val="50000"/>
                    <a:lumOff val="50000"/>
                  </a:schemeClr>
                </a:solidFill>
                <a:latin typeface="Times New Roman" charset="0"/>
                <a:cs typeface="Times New Roman" charset="0"/>
              </a:rPr>
              <a:t> fault tolerant）</a:t>
            </a:r>
            <a:r>
              <a:rPr lang="zh-CN" altLang="en-US" sz="2800" dirty="0">
                <a:solidFill>
                  <a:schemeClr val="tx1">
                    <a:lumMod val="50000"/>
                    <a:lumOff val="50000"/>
                  </a:schemeClr>
                </a:solidFill>
                <a:latin typeface="Times New Roman" charset="0"/>
                <a:cs typeface="Times New Roman" charset="0"/>
              </a:rPr>
              <a:t>场景下的排序服务以及对多链的支持。排序服务由这些部分组成：</a:t>
            </a:r>
            <a:endParaRPr lang="en-US" altLang="zh-CN" sz="2800" dirty="0">
              <a:solidFill>
                <a:schemeClr val="tx1">
                  <a:lumMod val="50000"/>
                  <a:lumOff val="50000"/>
                </a:schemeClr>
              </a:solidFill>
              <a:latin typeface="Times New Roman" charset="0"/>
              <a:cs typeface="Times New Roman" charset="0"/>
            </a:endParaRPr>
          </a:p>
          <a:p>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zh-CN" altLang="en-US" sz="2800" dirty="0">
                <a:solidFill>
                  <a:schemeClr val="tx1">
                    <a:lumMod val="50000"/>
                    <a:lumOff val="50000"/>
                  </a:schemeClr>
                </a:solidFill>
                <a:latin typeface="Times New Roman" charset="0"/>
                <a:cs typeface="Times New Roman" charset="0"/>
              </a:rPr>
              <a:t>一个</a:t>
            </a:r>
            <a:r>
              <a:rPr lang="en-US"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的集群以及它自己对应的</a:t>
            </a:r>
            <a:r>
              <a:rPr lang="en-US" sz="2800" dirty="0" err="1">
                <a:solidFill>
                  <a:schemeClr val="tx1">
                    <a:lumMod val="50000"/>
                    <a:lumOff val="50000"/>
                  </a:schemeClr>
                </a:solidFill>
                <a:latin typeface="Times New Roman" charset="0"/>
                <a:cs typeface="Times New Roman" charset="0"/>
              </a:rPr>
              <a:t>ZooKeeper</a:t>
            </a:r>
            <a:r>
              <a:rPr lang="en-US" sz="2800" dirty="0">
                <a:solidFill>
                  <a:schemeClr val="tx1">
                    <a:lumMod val="50000"/>
                    <a:lumOff val="50000"/>
                  </a:schemeClr>
                </a:solidFill>
                <a:latin typeface="Times New Roman" charset="0"/>
                <a:cs typeface="Times New Roman" charset="0"/>
              </a:rPr>
              <a:t> ensemble</a:t>
            </a:r>
            <a:r>
              <a:rPr lang="zh-CN" altLang="en-US" sz="2800" dirty="0">
                <a:solidFill>
                  <a:schemeClr val="tx1">
                    <a:lumMod val="50000"/>
                    <a:lumOff val="50000"/>
                  </a:schemeClr>
                </a:solidFill>
                <a:latin typeface="Times New Roman" charset="0"/>
                <a:cs typeface="Times New Roman" charset="0"/>
              </a:rPr>
              <a:t>；</a:t>
            </a:r>
            <a:endParaRPr lang="en-US" altLang="zh-CN" sz="2800" dirty="0">
              <a:solidFill>
                <a:schemeClr val="tx1">
                  <a:lumMod val="50000"/>
                  <a:lumOff val="50000"/>
                </a:schemeClr>
              </a:solidFill>
              <a:latin typeface="Times New Roman" charset="0"/>
              <a:cs typeface="Times New Roman" charset="0"/>
            </a:endParaRPr>
          </a:p>
          <a:p>
            <a:pPr lvl="1"/>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zh-CN" altLang="en-US" sz="2800" dirty="0">
                <a:solidFill>
                  <a:schemeClr val="tx1">
                    <a:lumMod val="50000"/>
                    <a:lumOff val="50000"/>
                  </a:schemeClr>
                </a:solidFill>
                <a:latin typeface="Times New Roman" charset="0"/>
                <a:cs typeface="Times New Roman" charset="0"/>
              </a:rPr>
              <a:t>排序服务节点的集合，这些节点在排序服务的客户端 与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集群之间</a:t>
            </a:r>
            <a:endParaRPr lang="en-US"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1157685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区块链技术的发展历程</a:t>
            </a:r>
          </a:p>
        </p:txBody>
      </p:sp>
      <p:sp>
        <p:nvSpPr>
          <p:cNvPr id="4" name="TextBox 27"/>
          <p:cNvSpPr txBox="1"/>
          <p:nvPr/>
        </p:nvSpPr>
        <p:spPr>
          <a:xfrm>
            <a:off x="1321962" y="1500913"/>
            <a:ext cx="10094614" cy="37240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rgbClr val="00B050"/>
                </a:solidFill>
                <a:latin typeface="微软雅黑 Light" panose="020B0502040204020203" pitchFamily="34" charset="-122"/>
                <a:ea typeface="微软雅黑 Light" panose="020B0502040204020203" pitchFamily="34" charset="-122"/>
              </a:rPr>
              <a:t>区块链 </a:t>
            </a:r>
            <a:r>
              <a:rPr lang="en-US" altLang="zh-CN" sz="3200" dirty="0">
                <a:solidFill>
                  <a:srgbClr val="00B050"/>
                </a:solidFill>
                <a:latin typeface="微软雅黑 Light" panose="020B0502040204020203" pitchFamily="34" charset="-122"/>
                <a:ea typeface="微软雅黑 Light" panose="020B0502040204020203" pitchFamily="34" charset="-122"/>
              </a:rPr>
              <a:t>1.0 – </a:t>
            </a:r>
            <a:r>
              <a:rPr lang="zh-CN" altLang="en-US" sz="3200" dirty="0">
                <a:solidFill>
                  <a:srgbClr val="00B050"/>
                </a:solidFill>
                <a:latin typeface="微软雅黑 Light" panose="020B0502040204020203" pitchFamily="34" charset="-122"/>
                <a:ea typeface="微软雅黑 Light" panose="020B0502040204020203" pitchFamily="34" charset="-122"/>
              </a:rPr>
              <a:t>数字货币</a:t>
            </a:r>
            <a:endParaRPr lang="en-US" altLang="zh-CN" sz="3200" dirty="0">
              <a:solidFill>
                <a:srgbClr val="00B050"/>
              </a:solidFill>
              <a:latin typeface="微软雅黑 Light" panose="020B0502040204020203" pitchFamily="34" charset="-122"/>
              <a:ea typeface="微软雅黑 Light" panose="020B0502040204020203" pitchFamily="34" charset="-122"/>
            </a:endParaRPr>
          </a:p>
          <a:p>
            <a:r>
              <a:rPr lang="zh-CN" altLang="en-US" sz="2000" dirty="0">
                <a:solidFill>
                  <a:srgbClr val="00B050"/>
                </a:solidFill>
                <a:latin typeface="微软雅黑 Light" panose="020B0502040204020203" pitchFamily="34" charset="-122"/>
                <a:ea typeface="微软雅黑 Light" panose="020B0502040204020203" pitchFamily="34" charset="-122"/>
              </a:rPr>
              <a:t>以数字货币的支付和转账为主要应用场景</a:t>
            </a:r>
            <a:endParaRPr lang="en-US" altLang="zh-CN" sz="2000" dirty="0">
              <a:solidFill>
                <a:srgbClr val="00B050"/>
              </a:solidFill>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r>
              <a:rPr lang="zh-CN" altLang="en-US" sz="3200" dirty="0">
                <a:solidFill>
                  <a:schemeClr val="accent1">
                    <a:lumMod val="75000"/>
                  </a:schemeClr>
                </a:solidFill>
                <a:latin typeface="微软雅黑 Light" panose="020B0502040204020203" pitchFamily="34" charset="-122"/>
                <a:ea typeface="微软雅黑 Light" panose="020B0502040204020203" pitchFamily="34" charset="-122"/>
              </a:rPr>
              <a:t>区块链 </a:t>
            </a:r>
            <a:r>
              <a:rPr lang="en-US" altLang="zh-CN" sz="3200" dirty="0">
                <a:solidFill>
                  <a:schemeClr val="accent1">
                    <a:lumMod val="75000"/>
                  </a:schemeClr>
                </a:solidFill>
                <a:latin typeface="微软雅黑 Light" panose="020B0502040204020203" pitchFamily="34" charset="-122"/>
                <a:ea typeface="微软雅黑 Light" panose="020B0502040204020203" pitchFamily="34" charset="-122"/>
              </a:rPr>
              <a:t>2.0 – </a:t>
            </a:r>
            <a:r>
              <a:rPr lang="zh-CN" altLang="en-US" sz="3200" dirty="0">
                <a:solidFill>
                  <a:schemeClr val="accent1">
                    <a:lumMod val="75000"/>
                  </a:schemeClr>
                </a:solidFill>
                <a:latin typeface="微软雅黑 Light" panose="020B0502040204020203" pitchFamily="34" charset="-122"/>
                <a:ea typeface="微软雅黑 Light" panose="020B0502040204020203" pitchFamily="34" charset="-122"/>
              </a:rPr>
              <a:t>智能合约</a:t>
            </a:r>
            <a:endParaRPr lang="en-US" altLang="zh-CN" sz="3200" dirty="0">
              <a:solidFill>
                <a:schemeClr val="accent1">
                  <a:lumMod val="75000"/>
                </a:schemeClr>
              </a:solidFill>
              <a:latin typeface="微软雅黑 Light" panose="020B0502040204020203" pitchFamily="34" charset="-122"/>
              <a:ea typeface="微软雅黑 Light" panose="020B0502040204020203" pitchFamily="34" charset="-122"/>
            </a:endParaRPr>
          </a:p>
          <a:p>
            <a:r>
              <a:rPr lang="zh-CN" altLang="en-US" sz="2000" dirty="0">
                <a:solidFill>
                  <a:schemeClr val="accent1">
                    <a:lumMod val="75000"/>
                  </a:schemeClr>
                </a:solidFill>
                <a:latin typeface="微软雅黑 Light" panose="020B0502040204020203" pitchFamily="34" charset="-122"/>
                <a:ea typeface="微软雅黑 Light" panose="020B0502040204020203" pitchFamily="34" charset="-122"/>
              </a:rPr>
              <a:t>智能合约为区块链带来可编程性，使得构建基于区块链的复杂业务成为可能</a:t>
            </a:r>
            <a:endParaRPr lang="en-US" altLang="zh-CN" sz="2000" dirty="0">
              <a:solidFill>
                <a:schemeClr val="accent1">
                  <a:lumMod val="75000"/>
                </a:schemeClr>
              </a:solidFill>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endParaRPr lang="en-US" altLang="zh-CN" sz="2000" dirty="0">
              <a:latin typeface="微软雅黑 Light" panose="020B0502040204020203" pitchFamily="34" charset="-122"/>
              <a:ea typeface="微软雅黑 Light" panose="020B0502040204020203" pitchFamily="34" charset="-122"/>
            </a:endParaRPr>
          </a:p>
          <a:p>
            <a:r>
              <a:rPr lang="zh-CN" altLang="en-US" sz="3200" dirty="0">
                <a:solidFill>
                  <a:srgbClr val="C00000"/>
                </a:solidFill>
                <a:latin typeface="微软雅黑 Light" panose="020B0502040204020203" pitchFamily="34" charset="-122"/>
                <a:ea typeface="微软雅黑 Light" panose="020B0502040204020203" pitchFamily="34" charset="-122"/>
              </a:rPr>
              <a:t>区块链 </a:t>
            </a:r>
            <a:r>
              <a:rPr lang="en-US" altLang="zh-CN" sz="3200" dirty="0">
                <a:solidFill>
                  <a:srgbClr val="C00000"/>
                </a:solidFill>
                <a:latin typeface="微软雅黑 Light" panose="020B0502040204020203" pitchFamily="34" charset="-122"/>
                <a:ea typeface="微软雅黑 Light" panose="020B0502040204020203" pitchFamily="34" charset="-122"/>
              </a:rPr>
              <a:t>3.0 – </a:t>
            </a:r>
            <a:r>
              <a:rPr lang="zh-CN" altLang="en-US" sz="3200" dirty="0">
                <a:solidFill>
                  <a:srgbClr val="C00000"/>
                </a:solidFill>
                <a:latin typeface="微软雅黑 Light" panose="020B0502040204020203" pitchFamily="34" charset="-122"/>
                <a:ea typeface="微软雅黑 Light" panose="020B0502040204020203" pitchFamily="34" charset="-122"/>
              </a:rPr>
              <a:t>超越货币、经济和市场</a:t>
            </a:r>
            <a:endParaRPr lang="en-US" altLang="zh-CN" sz="3200" dirty="0">
              <a:solidFill>
                <a:srgbClr val="C00000"/>
              </a:solidFill>
              <a:latin typeface="微软雅黑 Light" panose="020B0502040204020203" pitchFamily="34" charset="-122"/>
              <a:ea typeface="微软雅黑 Light" panose="020B0502040204020203" pitchFamily="34" charset="-122"/>
            </a:endParaRPr>
          </a:p>
          <a:p>
            <a:r>
              <a:rPr lang="zh-CN" altLang="en-US" sz="2000" dirty="0">
                <a:solidFill>
                  <a:srgbClr val="C00000"/>
                </a:solidFill>
                <a:latin typeface="微软雅黑 Light" panose="020B0502040204020203" pitchFamily="34" charset="-122"/>
                <a:ea typeface="微软雅黑 Light" panose="020B0502040204020203" pitchFamily="34" charset="-122"/>
              </a:rPr>
              <a:t>以区块链作为底层基础设施，构建可信价值传输网络，在社会的方方面面发挥巨大作用</a:t>
            </a:r>
          </a:p>
        </p:txBody>
      </p:sp>
    </p:spTree>
    <p:extLst>
      <p:ext uri="{BB962C8B-B14F-4D97-AF65-F5344CB8AC3E}">
        <p14:creationId xmlns:p14="http://schemas.microsoft.com/office/powerpoint/2010/main" val="1495929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4302492" y="4055426"/>
            <a:ext cx="4292868" cy="2695691"/>
          </a:xfrm>
          <a:prstGeom prst="rect">
            <a:avLst/>
          </a:prstGeom>
          <a:noFill/>
          <a:ln w="9525">
            <a:noFill/>
            <a:miter lim="800000"/>
            <a:headEnd/>
            <a:tailEnd/>
          </a:ln>
          <a:effectLst/>
        </p:spPr>
      </p:pic>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智能</a:t>
            </a:r>
            <a:r>
              <a:rPr lang="zh-CN" altLang="en-US" sz="3200" dirty="0">
                <a:solidFill>
                  <a:srgbClr val="358FCB"/>
                </a:solidFill>
                <a:latin typeface="Georgia" charset="0"/>
                <a:ea typeface="Georgia" charset="0"/>
                <a:cs typeface="Georgia" charset="0"/>
              </a:rPr>
              <a:t>合约</a:t>
            </a:r>
          </a:p>
        </p:txBody>
      </p:sp>
      <p:sp>
        <p:nvSpPr>
          <p:cNvPr id="4" name="TextBox 12"/>
          <p:cNvSpPr txBox="1"/>
          <p:nvPr/>
        </p:nvSpPr>
        <p:spPr>
          <a:xfrm>
            <a:off x="777034" y="1425897"/>
            <a:ext cx="10320894" cy="3323987"/>
          </a:xfrm>
          <a:prstGeom prst="rect">
            <a:avLst/>
          </a:prstGeom>
          <a:noFill/>
        </p:spPr>
        <p:txBody>
          <a:bodyPr wrap="square" rtlCol="0">
            <a:spAutoFit/>
          </a:bodyPr>
          <a:lstStyle/>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智能合约是内嵌于区块链上的自定义程序逻辑</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智能合约可以持有数字资产，在所有验证节点运行</a:t>
            </a:r>
            <a:endParaRPr lang="en-US" altLang="zh-CN" sz="2800" b="1" dirty="0">
              <a:solidFill>
                <a:schemeClr val="tx1">
                  <a:lumMod val="50000"/>
                  <a:lumOff val="50000"/>
                </a:schemeClr>
              </a:solidFill>
              <a:latin typeface="Times New Roman" charset="0"/>
              <a:ea typeface="Times New Roman" charset="0"/>
              <a:cs typeface="Times New Roman" charset="0"/>
            </a:endParaRPr>
          </a:p>
          <a:p>
            <a:pPr marL="457200" indent="-457200">
              <a:lnSpc>
                <a:spcPct val="150000"/>
              </a:lnSpc>
              <a:buClr>
                <a:srgbClr val="4E9F8E"/>
              </a:buClr>
              <a:buFont typeface="Wingdings" panose="05000000000000000000" pitchFamily="2" charset="2"/>
              <a:buChar char="n"/>
            </a:pPr>
            <a:r>
              <a:rPr lang="zh-CN" altLang="en-US" sz="2800" b="1" dirty="0">
                <a:solidFill>
                  <a:schemeClr val="tx1">
                    <a:lumMod val="50000"/>
                    <a:lumOff val="50000"/>
                  </a:schemeClr>
                </a:solidFill>
                <a:latin typeface="Times New Roman" charset="0"/>
                <a:ea typeface="Times New Roman" charset="0"/>
                <a:cs typeface="Times New Roman" charset="0"/>
              </a:rPr>
              <a:t>当满足一定条件，区块中的程序逻辑会被触发执行合同约定的指令（比如资产清算、赔偿、交割等）</a:t>
            </a:r>
          </a:p>
          <a:p>
            <a:pPr marL="457200" indent="-457200">
              <a:lnSpc>
                <a:spcPct val="150000"/>
              </a:lnSpc>
              <a:buClr>
                <a:srgbClr val="4E9F8E"/>
              </a:buClr>
              <a:buFont typeface="Wingdings" panose="05000000000000000000" pitchFamily="2" charset="2"/>
              <a:buChar char="n"/>
            </a:pPr>
            <a:endParaRPr lang="en-US" altLang="zh-CN"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491647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区块链技术的发展趋势</a:t>
            </a:r>
          </a:p>
        </p:txBody>
      </p:sp>
      <p:pic>
        <p:nvPicPr>
          <p:cNvPr id="4" name="Picture 2"/>
          <p:cNvPicPr>
            <a:picLocks noChangeAspect="1" noChangeArrowheads="1"/>
          </p:cNvPicPr>
          <p:nvPr/>
        </p:nvPicPr>
        <p:blipFill>
          <a:blip r:embed="rId2"/>
          <a:srcRect/>
          <a:stretch>
            <a:fillRect/>
          </a:stretch>
        </p:blipFill>
        <p:spPr bwMode="auto">
          <a:xfrm>
            <a:off x="1745112" y="1828800"/>
            <a:ext cx="6570832" cy="4287586"/>
          </a:xfrm>
          <a:prstGeom prst="rect">
            <a:avLst/>
          </a:prstGeom>
          <a:noFill/>
          <a:ln w="9525">
            <a:noFill/>
            <a:miter lim="800000"/>
            <a:headEnd/>
            <a:tailEnd/>
          </a:ln>
          <a:effectLst/>
        </p:spPr>
      </p:pic>
      <p:sp>
        <p:nvSpPr>
          <p:cNvPr id="5" name="矩形 4"/>
          <p:cNvSpPr/>
          <p:nvPr/>
        </p:nvSpPr>
        <p:spPr>
          <a:xfrm>
            <a:off x="820848" y="1124087"/>
            <a:ext cx="11030138" cy="646331"/>
          </a:xfrm>
          <a:prstGeom prst="rect">
            <a:avLst/>
          </a:prstGeom>
        </p:spPr>
        <p:txBody>
          <a:bodyPr wrap="square">
            <a:spAutoFit/>
          </a:bodyPr>
          <a:lstStyle/>
          <a:p>
            <a:r>
              <a:rPr lang="zh-CN" altLang="en-US" dirty="0"/>
              <a:t>数字货币目前已经比较成熟，拥有较多案例。区块链</a:t>
            </a:r>
            <a:r>
              <a:rPr lang="en-US" altLang="zh-CN" dirty="0"/>
              <a:t>2.0</a:t>
            </a:r>
            <a:r>
              <a:rPr lang="zh-CN" altLang="en-US" dirty="0"/>
              <a:t>时代中，数字资产记录登记和金融领域的应用，例如去中心化交易较大概率成为后续最容易大范围落地的应用领域。</a:t>
            </a:r>
          </a:p>
        </p:txBody>
      </p:sp>
    </p:spTree>
    <p:extLst>
      <p:ext uri="{BB962C8B-B14F-4D97-AF65-F5344CB8AC3E}">
        <p14:creationId xmlns:p14="http://schemas.microsoft.com/office/powerpoint/2010/main" val="397739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区块链基本架构</a:t>
            </a:r>
          </a:p>
        </p:txBody>
      </p:sp>
      <p:pic>
        <p:nvPicPr>
          <p:cNvPr id="11" name="图片 10">
            <a:extLst>
              <a:ext uri="{FF2B5EF4-FFF2-40B4-BE49-F238E27FC236}">
                <a16:creationId xmlns:a16="http://schemas.microsoft.com/office/drawing/2014/main" id="{39BCB054-B5D9-4576-B82D-A0F108918225}"/>
              </a:ext>
            </a:extLst>
          </p:cNvPr>
          <p:cNvPicPr>
            <a:picLocks noChangeAspect="1"/>
          </p:cNvPicPr>
          <p:nvPr/>
        </p:nvPicPr>
        <p:blipFill>
          <a:blip r:embed="rId3"/>
          <a:stretch>
            <a:fillRect/>
          </a:stretch>
        </p:blipFill>
        <p:spPr>
          <a:xfrm>
            <a:off x="1492893" y="1090087"/>
            <a:ext cx="9304826" cy="5105842"/>
          </a:xfrm>
          <a:prstGeom prst="rect">
            <a:avLst/>
          </a:prstGeom>
        </p:spPr>
      </p:pic>
    </p:spTree>
    <p:extLst>
      <p:ext uri="{BB962C8B-B14F-4D97-AF65-F5344CB8AC3E}">
        <p14:creationId xmlns:p14="http://schemas.microsoft.com/office/powerpoint/2010/main" val="1846751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3005951"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区块链概述</a:t>
            </a:r>
            <a:endParaRPr lang="id-ID" sz="4400" b="1" dirty="0">
              <a:solidFill>
                <a:srgbClr val="358FCB"/>
              </a:solidFill>
              <a:latin typeface="Georgia" charset="0"/>
              <a:ea typeface="Georgia" charset="0"/>
              <a:cs typeface="Georgia" charset="0"/>
            </a:endParaRPr>
          </a:p>
        </p:txBody>
      </p:sp>
      <p:sp>
        <p:nvSpPr>
          <p:cNvPr id="13" name="TextBox 12"/>
          <p:cNvSpPr txBox="1"/>
          <p:nvPr/>
        </p:nvSpPr>
        <p:spPr>
          <a:xfrm>
            <a:off x="2244804" y="1982224"/>
            <a:ext cx="7198566" cy="1938992"/>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4000" b="1" dirty="0">
                <a:solidFill>
                  <a:schemeClr val="tx1">
                    <a:lumMod val="50000"/>
                    <a:lumOff val="50000"/>
                  </a:schemeClr>
                </a:solidFill>
                <a:latin typeface="Times New Roman" charset="0"/>
                <a:ea typeface="Times New Roman" charset="0"/>
                <a:cs typeface="Times New Roman" charset="0"/>
              </a:rPr>
              <a:t>区块链技术</a:t>
            </a:r>
          </a:p>
          <a:p>
            <a:pPr marL="228589" indent="-228589">
              <a:lnSpc>
                <a:spcPct val="150000"/>
              </a:lnSpc>
              <a:buClr>
                <a:srgbClr val="4E9F8E"/>
              </a:buClr>
              <a:buFont typeface="Wingdings" panose="05000000000000000000" pitchFamily="2" charset="2"/>
              <a:buChar char="v"/>
            </a:pPr>
            <a:r>
              <a:rPr lang="zh-CN" altLang="en-US" sz="4000" b="1" dirty="0">
                <a:solidFill>
                  <a:srgbClr val="FF0000"/>
                </a:solidFill>
                <a:latin typeface="Times New Roman" charset="0"/>
                <a:ea typeface="Times New Roman" charset="0"/>
                <a:cs typeface="Times New Roman" charset="0"/>
              </a:rPr>
              <a:t>模式及应用场景</a:t>
            </a:r>
            <a:endParaRPr lang="en-US" altLang="zh-CN" sz="40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59464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区块链技术的典型模式</a:t>
            </a:r>
          </a:p>
        </p:txBody>
      </p:sp>
      <p:pic>
        <p:nvPicPr>
          <p:cNvPr id="4" name="Picture 2"/>
          <p:cNvPicPr>
            <a:picLocks noChangeAspect="1" noChangeArrowheads="1"/>
          </p:cNvPicPr>
          <p:nvPr/>
        </p:nvPicPr>
        <p:blipFill>
          <a:blip r:embed="rId2"/>
          <a:srcRect/>
          <a:stretch>
            <a:fillRect/>
          </a:stretch>
        </p:blipFill>
        <p:spPr bwMode="auto">
          <a:xfrm>
            <a:off x="1751331" y="1084914"/>
            <a:ext cx="7844613" cy="5087319"/>
          </a:xfrm>
          <a:prstGeom prst="rect">
            <a:avLst/>
          </a:prstGeom>
          <a:noFill/>
          <a:ln w="9525">
            <a:noFill/>
            <a:miter lim="800000"/>
            <a:headEnd/>
            <a:tailEnd/>
          </a:ln>
          <a:effectLst/>
        </p:spPr>
      </p:pic>
    </p:spTree>
    <p:extLst>
      <p:ext uri="{BB962C8B-B14F-4D97-AF65-F5344CB8AC3E}">
        <p14:creationId xmlns:p14="http://schemas.microsoft.com/office/powerpoint/2010/main" val="1625387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1548" y="108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区块链市场</a:t>
            </a:r>
          </a:p>
        </p:txBody>
      </p:sp>
      <p:sp>
        <p:nvSpPr>
          <p:cNvPr id="9" name="Rectangle 23"/>
          <p:cNvSpPr/>
          <p:nvPr/>
        </p:nvSpPr>
        <p:spPr>
          <a:xfrm rot="2700000">
            <a:off x="4429981" y="2407690"/>
            <a:ext cx="3313061" cy="3260350"/>
          </a:xfrm>
          <a:prstGeom prst="rect">
            <a:avLst/>
          </a:pr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5"/>
          <p:cNvSpPr txBox="1"/>
          <p:nvPr/>
        </p:nvSpPr>
        <p:spPr>
          <a:xfrm>
            <a:off x="4870417" y="4140754"/>
            <a:ext cx="2432188"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趣赢信任</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链筑未来</a:t>
            </a:r>
            <a:endParaRPr lang="en-US" altLang="zh-CN" sz="2000" dirty="0">
              <a:latin typeface="微软雅黑" panose="020B0503020204020204" pitchFamily="34" charset="-122"/>
              <a:ea typeface="微软雅黑" panose="020B0503020204020204" pitchFamily="34" charset="-122"/>
            </a:endParaRPr>
          </a:p>
        </p:txBody>
      </p:sp>
      <p:cxnSp>
        <p:nvCxnSpPr>
          <p:cNvPr id="11" name="Straight Connector 24"/>
          <p:cNvCxnSpPr/>
          <p:nvPr/>
        </p:nvCxnSpPr>
        <p:spPr>
          <a:xfrm>
            <a:off x="5804239" y="5112134"/>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2" name="文本框 9"/>
          <p:cNvSpPr txBox="1"/>
          <p:nvPr/>
        </p:nvSpPr>
        <p:spPr>
          <a:xfrm>
            <a:off x="385114" y="999340"/>
            <a:ext cx="3830864" cy="5109091"/>
          </a:xfrm>
          <a:prstGeom prst="rect">
            <a:avLst/>
          </a:prstGeom>
          <a:noFill/>
          <a:effectLst>
            <a:innerShdw blurRad="114300">
              <a:prstClr val="black"/>
            </a:innerShdw>
          </a:effectLst>
        </p:spPr>
        <p:txBody>
          <a:bodyPr wrap="square" rtlCol="0">
            <a:spAutoFit/>
          </a:bodyPr>
          <a:lstStyle/>
          <a:p>
            <a:pPr algn="ctr"/>
            <a:r>
              <a:rPr lang="en-US" altLang="zh-CN" sz="3600" b="1" dirty="0">
                <a:solidFill>
                  <a:srgbClr val="176BAB"/>
                </a:solidFill>
                <a:ea typeface="微软雅黑" panose="020B0503020204020204" pitchFamily="34" charset="-122"/>
                <a:sym typeface="Arial" panose="020B0604020202020204" pitchFamily="34" charset="0"/>
              </a:rPr>
              <a:t>01</a:t>
            </a:r>
          </a:p>
          <a:p>
            <a:pPr algn="ctr"/>
            <a:r>
              <a:rPr lang="zh-CN" altLang="en-US" sz="2000" b="1" dirty="0">
                <a:solidFill>
                  <a:srgbClr val="176BAB"/>
                </a:solidFill>
                <a:ea typeface="微软雅黑" panose="020B0503020204020204" pitchFamily="34" charset="-122"/>
                <a:sym typeface="Arial" panose="020B0604020202020204" pitchFamily="34" charset="0"/>
              </a:rPr>
              <a:t>市场容量</a:t>
            </a:r>
            <a:endParaRPr lang="en-US" altLang="zh-CN" sz="2000" b="1" dirty="0">
              <a:solidFill>
                <a:srgbClr val="176BAB"/>
              </a:solidFill>
              <a:ea typeface="微软雅黑" panose="020B0503020204020204" pitchFamily="34" charset="-122"/>
              <a:sym typeface="Arial" panose="020B0604020202020204" pitchFamily="34" charset="0"/>
            </a:endParaRPr>
          </a:p>
          <a:p>
            <a:pPr marL="285750"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区块链技术可以简化证券的清算结算，每年为美国资本市场节省</a:t>
            </a:r>
            <a:r>
              <a:rPr lang="en-US" altLang="zh-CN" sz="1600" dirty="0">
                <a:latin typeface="等线" panose="02010600030101010101" pitchFamily="2" charset="-122"/>
                <a:ea typeface="等线" panose="02010600030101010101" pitchFamily="2" charset="-122"/>
                <a:cs typeface="Microsoft YaHei" charset="-122"/>
              </a:rPr>
              <a:t>20</a:t>
            </a:r>
            <a:r>
              <a:rPr lang="zh-CN" altLang="en-US" sz="1600" dirty="0">
                <a:latin typeface="等线" panose="02010600030101010101" pitchFamily="2" charset="-122"/>
                <a:ea typeface="等线" panose="02010600030101010101" pitchFamily="2" charset="-122"/>
                <a:cs typeface="Microsoft YaHei" charset="-122"/>
              </a:rPr>
              <a:t>亿美元，为全球资本市场节省</a:t>
            </a:r>
            <a:r>
              <a:rPr lang="en-US" altLang="zh-CN" sz="1600" dirty="0">
                <a:latin typeface="等线" panose="02010600030101010101" pitchFamily="2" charset="-122"/>
                <a:ea typeface="等线" panose="02010600030101010101" pitchFamily="2" charset="-122"/>
                <a:cs typeface="Microsoft YaHei" charset="-122"/>
              </a:rPr>
              <a:t>60</a:t>
            </a:r>
            <a:r>
              <a:rPr lang="zh-CN" altLang="en-US" sz="1600" dirty="0">
                <a:latin typeface="等线" panose="02010600030101010101" pitchFamily="2" charset="-122"/>
                <a:ea typeface="等线" panose="02010600030101010101" pitchFamily="2" charset="-122"/>
                <a:cs typeface="Microsoft YaHei" charset="-122"/>
              </a:rPr>
              <a:t>亿美元</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a:t>
            </a:r>
            <a:r>
              <a:rPr lang="zh-CN" altLang="en-US" sz="1600" dirty="0">
                <a:latin typeface="等线" panose="02010600030101010101" pitchFamily="2" charset="-122"/>
                <a:ea typeface="等线" panose="02010600030101010101" pitchFamily="2" charset="-122"/>
                <a:cs typeface="Microsoft YaHei" charset="-122"/>
              </a:rPr>
              <a:t>高盛投资研究部门</a:t>
            </a:r>
            <a:endParaRPr lang="en-US" altLang="zh-CN" sz="1600" dirty="0">
              <a:latin typeface="等线" panose="02010600030101010101" pitchFamily="2" charset="-122"/>
              <a:ea typeface="等线" panose="02010600030101010101" pitchFamily="2" charset="-122"/>
              <a:cs typeface="Microsoft YaHei" charset="-122"/>
            </a:endParaRPr>
          </a:p>
          <a:p>
            <a:pPr>
              <a:lnSpc>
                <a:spcPct val="125000"/>
              </a:lnSpc>
            </a:pPr>
            <a:endParaRPr lang="en-US" altLang="zh-CN" sz="1200" dirty="0">
              <a:latin typeface="等线" panose="02010600030101010101" pitchFamily="2" charset="-122"/>
              <a:ea typeface="等线" panose="02010600030101010101" pitchFamily="2" charset="-122"/>
              <a:cs typeface="Microsoft YaHei" charset="-122"/>
            </a:endParaRPr>
          </a:p>
          <a:p>
            <a:pPr marL="285750" indent="-285750">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采用区块链技术，全球每年可以节约</a:t>
            </a:r>
            <a:r>
              <a:rPr lang="en-US" altLang="zh-CN" sz="1600" dirty="0">
                <a:latin typeface="等线" panose="02010600030101010101" pitchFamily="2" charset="-122"/>
                <a:ea typeface="等线" panose="02010600030101010101" pitchFamily="2" charset="-122"/>
                <a:cs typeface="Microsoft YaHei" charset="-122"/>
              </a:rPr>
              <a:t>5500</a:t>
            </a:r>
            <a:r>
              <a:rPr lang="zh-CN" altLang="en-US" sz="1600" dirty="0">
                <a:latin typeface="等线" panose="02010600030101010101" pitchFamily="2" charset="-122"/>
                <a:ea typeface="等线" panose="02010600030101010101" pitchFamily="2" charset="-122"/>
                <a:cs typeface="Microsoft YaHei" charset="-122"/>
              </a:rPr>
              <a:t>亿美金的支付成本</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——————Jeremy Almond</a:t>
            </a:r>
          </a:p>
          <a:p>
            <a:pPr>
              <a:lnSpc>
                <a:spcPct val="125000"/>
              </a:lnSpc>
            </a:pPr>
            <a:endParaRPr lang="en-US" altLang="zh-CN" sz="1200" dirty="0">
              <a:latin typeface="等线" panose="02010600030101010101" pitchFamily="2" charset="-122"/>
              <a:ea typeface="等线" panose="02010600030101010101" pitchFamily="2" charset="-122"/>
              <a:cs typeface="Microsoft YaHei" charset="-122"/>
            </a:endParaRPr>
          </a:p>
          <a:p>
            <a:pPr marL="285750"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cs typeface="Microsoft YaHei" charset="-122"/>
              </a:rPr>
              <a:t>区块链技术有机会为企业改善结算延迟以及提高系统的安全性，而区块链应用市场的规模最终将以万亿美元计算</a:t>
            </a:r>
            <a:r>
              <a:rPr lang="en-US" altLang="zh-CN" sz="1600" dirty="0">
                <a:latin typeface="等线" panose="02010600030101010101" pitchFamily="2" charset="-122"/>
                <a:ea typeface="等线" panose="02010600030101010101" pitchFamily="2" charset="-122"/>
                <a:cs typeface="Microsoft YaHei" charset="-122"/>
              </a:rPr>
              <a:t>.  </a:t>
            </a:r>
          </a:p>
          <a:p>
            <a:pPr>
              <a:lnSpc>
                <a:spcPct val="125000"/>
              </a:lnSpc>
            </a:pPr>
            <a:r>
              <a:rPr lang="en-US" altLang="zh-CN" sz="1600" dirty="0">
                <a:latin typeface="等线" panose="02010600030101010101" pitchFamily="2" charset="-122"/>
                <a:ea typeface="等线" panose="02010600030101010101" pitchFamily="2" charset="-122"/>
                <a:cs typeface="Microsoft YaHei" charset="-122"/>
              </a:rPr>
              <a:t>      ——————Blythe Masters</a:t>
            </a:r>
            <a:endParaRPr lang="zh-CN" altLang="en-US" sz="2000" dirty="0">
              <a:latin typeface="等线" panose="02010600030101010101" pitchFamily="2" charset="-122"/>
              <a:ea typeface="等线" panose="02010600030101010101" pitchFamily="2" charset="-122"/>
              <a:cs typeface="Microsoft YaHei" charset="-122"/>
            </a:endParaRPr>
          </a:p>
        </p:txBody>
      </p:sp>
      <p:sp>
        <p:nvSpPr>
          <p:cNvPr id="13" name="文本框 10"/>
          <p:cNvSpPr txBox="1"/>
          <p:nvPr/>
        </p:nvSpPr>
        <p:spPr>
          <a:xfrm>
            <a:off x="8139750" y="999340"/>
            <a:ext cx="3830864" cy="5801588"/>
          </a:xfrm>
          <a:prstGeom prst="rect">
            <a:avLst/>
          </a:prstGeom>
          <a:noFill/>
          <a:effectLst>
            <a:innerShdw blurRad="114300">
              <a:prstClr val="black"/>
            </a:innerShdw>
          </a:effectLst>
        </p:spPr>
        <p:txBody>
          <a:bodyPr wrap="square" rtlCol="0">
            <a:spAutoFit/>
          </a:bodyPr>
          <a:lstStyle/>
          <a:p>
            <a:pPr algn="ctr"/>
            <a:r>
              <a:rPr lang="en-US" altLang="zh-CN" sz="3600" b="1" dirty="0">
                <a:solidFill>
                  <a:srgbClr val="176BAB"/>
                </a:solidFill>
                <a:ea typeface="微软雅黑" panose="020B0503020204020204" pitchFamily="34" charset="-122"/>
                <a:sym typeface="Arial" panose="020B0604020202020204" pitchFamily="34" charset="0"/>
              </a:rPr>
              <a:t>02</a:t>
            </a:r>
          </a:p>
          <a:p>
            <a:pPr algn="ctr"/>
            <a:r>
              <a:rPr lang="zh-CN" altLang="en-US" sz="2000" b="1" dirty="0">
                <a:solidFill>
                  <a:srgbClr val="176BAB"/>
                </a:solidFill>
                <a:latin typeface="Microsoft YaHei" charset="-122"/>
                <a:ea typeface="Microsoft YaHei" charset="-122"/>
                <a:cs typeface="Microsoft YaHei" charset="-122"/>
                <a:sym typeface="Arial" panose="020B0604020202020204" pitchFamily="34" charset="0"/>
              </a:rPr>
              <a:t>投资市场</a:t>
            </a:r>
            <a:endParaRPr lang="en-US" altLang="zh-CN" sz="2000" b="1" dirty="0">
              <a:solidFill>
                <a:srgbClr val="176BAB"/>
              </a:solidFill>
              <a:latin typeface="Microsoft YaHei" charset="-122"/>
              <a:ea typeface="Microsoft YaHei" charset="-122"/>
              <a:cs typeface="Microsoft YaHei" charset="-122"/>
              <a:sym typeface="Arial" panose="020B0604020202020204" pitchFamily="34" charset="0"/>
            </a:endParaRPr>
          </a:p>
          <a:p>
            <a:pPr marL="285750" indent="-285750" algn="just">
              <a:lnSpc>
                <a:spcPct val="125000"/>
              </a:lnSpc>
              <a:buFont typeface="Wingdings" panose="05000000000000000000" pitchFamily="2" charset="2"/>
              <a:buChar char="p"/>
            </a:pPr>
            <a:r>
              <a:rPr lang="en-US" altLang="zh-CN" sz="1600" dirty="0">
                <a:latin typeface="等线" panose="02010600030101010101" pitchFamily="2" charset="-122"/>
                <a:ea typeface="等线" panose="02010600030101010101" pitchFamily="2" charset="-122"/>
                <a:cs typeface="Microsoft YaHei" charset="-122"/>
              </a:rPr>
              <a:t>2016</a:t>
            </a:r>
            <a:r>
              <a:rPr lang="zh-CN" altLang="en-US" sz="1600" dirty="0">
                <a:latin typeface="等线" panose="02010600030101010101" pitchFamily="2" charset="-122"/>
                <a:ea typeface="等线" panose="02010600030101010101" pitchFamily="2" charset="-122"/>
                <a:cs typeface="Microsoft YaHei" charset="-122"/>
              </a:rPr>
              <a:t>年底，区块链领域累计投资超    过</a:t>
            </a:r>
            <a:r>
              <a:rPr lang="en-US" altLang="zh-CN" sz="1600" dirty="0">
                <a:latin typeface="等线" panose="02010600030101010101" pitchFamily="2" charset="-122"/>
                <a:ea typeface="等线" panose="02010600030101010101" pitchFamily="2" charset="-122"/>
                <a:cs typeface="Microsoft YaHei" charset="-122"/>
              </a:rPr>
              <a:t>18</a:t>
            </a:r>
            <a:r>
              <a:rPr lang="zh-CN" altLang="en-US" sz="1600" dirty="0">
                <a:latin typeface="等线" panose="02010600030101010101" pitchFamily="2" charset="-122"/>
                <a:ea typeface="等线" panose="02010600030101010101" pitchFamily="2" charset="-122"/>
                <a:cs typeface="Microsoft YaHei" charset="-122"/>
              </a:rPr>
              <a:t>亿美金。</a:t>
            </a:r>
            <a:endParaRPr lang="en-US" altLang="zh-CN" sz="1600" dirty="0">
              <a:latin typeface="等线" panose="02010600030101010101" pitchFamily="2" charset="-122"/>
              <a:ea typeface="等线" panose="02010600030101010101" pitchFamily="2"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285750" indent="-285750" algn="just">
              <a:lnSpc>
                <a:spcPct val="125000"/>
              </a:lnSpc>
              <a:buFont typeface="Wingdings" panose="05000000000000000000" pitchFamily="2" charset="2"/>
              <a:buChar char="p"/>
            </a:pPr>
            <a:endParaRPr lang="en-US" altLang="zh-CN" sz="1600" dirty="0">
              <a:latin typeface="Microsoft YaHei" charset="-122"/>
              <a:ea typeface="Microsoft YaHei" charset="-122"/>
              <a:cs typeface="Microsoft YaHei" charset="-122"/>
            </a:endParaRPr>
          </a:p>
          <a:p>
            <a:pPr marL="742950" lvl="1" indent="-285750" algn="just">
              <a:lnSpc>
                <a:spcPct val="125000"/>
              </a:lnSpc>
              <a:buFont typeface="Wingdings" panose="05000000000000000000" pitchFamily="2" charset="2"/>
              <a:buChar char="p"/>
            </a:pPr>
            <a:endParaRPr lang="en-US" altLang="zh-CN" sz="1400" dirty="0">
              <a:latin typeface="Microsoft YaHei" charset="-122"/>
              <a:ea typeface="Microsoft YaHei" charset="-122"/>
              <a:cs typeface="Microsoft YaHei" charset="-122"/>
            </a:endParaRPr>
          </a:p>
          <a:p>
            <a:pPr marL="742950" lvl="1" indent="-285750" algn="just">
              <a:lnSpc>
                <a:spcPct val="125000"/>
              </a:lnSpc>
              <a:buFont typeface="Wingdings" panose="05000000000000000000" pitchFamily="2" charset="2"/>
              <a:buChar char="p"/>
            </a:pPr>
            <a:endParaRPr lang="en-US" altLang="zh-CN" sz="1400" dirty="0">
              <a:latin typeface="Microsoft YaHei" charset="-122"/>
              <a:ea typeface="Microsoft YaHei" charset="-122"/>
              <a:cs typeface="Microsoft YaHei"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相比较</a:t>
            </a:r>
            <a:r>
              <a:rPr lang="en-US" altLang="zh-CN" sz="1600" dirty="0">
                <a:latin typeface="等线" panose="02010600030101010101" pitchFamily="2" charset="-122"/>
                <a:ea typeface="等线" panose="02010600030101010101" pitchFamily="2" charset="-122"/>
              </a:rPr>
              <a:t>2012</a:t>
            </a:r>
            <a:r>
              <a:rPr lang="zh-CN" altLang="en-US" sz="1600" dirty="0">
                <a:latin typeface="等线" panose="02010600030101010101" pitchFamily="2" charset="-122"/>
                <a:ea typeface="等线" panose="02010600030101010101" pitchFamily="2" charset="-122"/>
              </a:rPr>
              <a:t>年的</a:t>
            </a:r>
            <a:r>
              <a:rPr lang="en-US" altLang="zh-CN" sz="1600" dirty="0">
                <a:latin typeface="等线" panose="02010600030101010101" pitchFamily="2" charset="-122"/>
                <a:ea typeface="等线" panose="02010600030101010101" pitchFamily="2" charset="-122"/>
              </a:rPr>
              <a:t>200</a:t>
            </a:r>
            <a:r>
              <a:rPr lang="zh-CN" altLang="en-US" sz="1600" dirty="0">
                <a:latin typeface="等线" panose="02010600030101010101" pitchFamily="2" charset="-122"/>
                <a:ea typeface="等线" panose="02010600030101010101" pitchFamily="2" charset="-122"/>
              </a:rPr>
              <a:t>万美金，</a:t>
            </a:r>
            <a:r>
              <a:rPr lang="en-US" altLang="zh-CN" sz="1600" dirty="0">
                <a:latin typeface="等线" panose="02010600030101010101" pitchFamily="2" charset="-122"/>
                <a:ea typeface="等线" panose="02010600030101010101" pitchFamily="2" charset="-122"/>
              </a:rPr>
              <a:t>4</a:t>
            </a:r>
            <a:r>
              <a:rPr lang="zh-CN" altLang="en-US" sz="1600" dirty="0">
                <a:latin typeface="等线" panose="02010600030101010101" pitchFamily="2" charset="-122"/>
                <a:ea typeface="等线" panose="02010600030101010101" pitchFamily="2" charset="-122"/>
              </a:rPr>
              <a:t>年增长</a:t>
            </a:r>
            <a:r>
              <a:rPr lang="en-US" altLang="zh-CN" sz="1600" dirty="0">
                <a:latin typeface="等线" panose="02010600030101010101" pitchFamily="2" charset="-122"/>
                <a:ea typeface="等线" panose="02010600030101010101" pitchFamily="2" charset="-122"/>
              </a:rPr>
              <a:t>900</a:t>
            </a:r>
            <a:r>
              <a:rPr lang="zh-CN" altLang="en-US" sz="1600" dirty="0">
                <a:latin typeface="等线" panose="02010600030101010101" pitchFamily="2" charset="-122"/>
                <a:ea typeface="等线" panose="02010600030101010101" pitchFamily="2" charset="-122"/>
              </a:rPr>
              <a:t>倍。</a:t>
            </a:r>
            <a:endParaRPr lang="en-US" altLang="zh-CN" sz="1600" dirty="0">
              <a:latin typeface="等线" panose="02010600030101010101" pitchFamily="2" charset="-122"/>
              <a:ea typeface="等线" panose="02010600030101010101" pitchFamily="2"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在国外，</a:t>
            </a:r>
            <a:r>
              <a:rPr lang="en-US" altLang="zh-CN" sz="1600" dirty="0">
                <a:latin typeface="等线" panose="02010600030101010101" pitchFamily="2" charset="-122"/>
                <a:ea typeface="等线" panose="02010600030101010101" pitchFamily="2" charset="-122"/>
              </a:rPr>
              <a:t>DAH</a:t>
            </a:r>
            <a:r>
              <a:rPr lang="zh-CN" altLang="en-US"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A</a:t>
            </a:r>
            <a:r>
              <a:rPr lang="zh-CN" altLang="en-US" sz="1600" dirty="0">
                <a:latin typeface="等线" panose="02010600030101010101" pitchFamily="2" charset="-122"/>
                <a:ea typeface="等线" panose="02010600030101010101" pitchFamily="2" charset="-122"/>
              </a:rPr>
              <a:t>轮融资金额</a:t>
            </a:r>
            <a:r>
              <a:rPr lang="en-US" altLang="zh-CN" sz="1600" dirty="0">
                <a:latin typeface="等线" panose="02010600030101010101" pitchFamily="2" charset="-122"/>
                <a:ea typeface="等线" panose="02010600030101010101" pitchFamily="2" charset="-122"/>
              </a:rPr>
              <a:t>5200</a:t>
            </a:r>
            <a:r>
              <a:rPr lang="zh-CN" altLang="en-US" sz="1600" dirty="0">
                <a:latin typeface="等线" panose="02010600030101010101" pitchFamily="2" charset="-122"/>
                <a:ea typeface="等线" panose="02010600030101010101" pitchFamily="2" charset="-122"/>
              </a:rPr>
              <a:t>万美金。</a:t>
            </a:r>
            <a:endParaRPr lang="en-US" altLang="zh-CN" sz="1600" dirty="0">
              <a:latin typeface="等线" panose="02010600030101010101" pitchFamily="2" charset="-122"/>
              <a:ea typeface="等线" panose="02010600030101010101" pitchFamily="2" charset="-122"/>
            </a:endParaRPr>
          </a:p>
          <a:p>
            <a:pPr marL="285750" lvl="1" indent="-285750" algn="just">
              <a:lnSpc>
                <a:spcPct val="125000"/>
              </a:lnSpc>
              <a:buFont typeface="Wingdings" panose="05000000000000000000" pitchFamily="2" charset="2"/>
              <a:buChar char="p"/>
            </a:pPr>
            <a:r>
              <a:rPr lang="zh-CN" altLang="en-US" sz="1600" dirty="0">
                <a:latin typeface="等线" panose="02010600030101010101" pitchFamily="2" charset="-122"/>
                <a:ea typeface="等线" panose="02010600030101010101" pitchFamily="2" charset="-122"/>
              </a:rPr>
              <a:t>在国内，矩阵金融融资金额</a:t>
            </a:r>
            <a:r>
              <a:rPr lang="en-US" altLang="zh-CN" sz="1600" dirty="0">
                <a:latin typeface="等线" panose="02010600030101010101" pitchFamily="2" charset="-122"/>
                <a:ea typeface="等线" panose="02010600030101010101" pitchFamily="2" charset="-122"/>
              </a:rPr>
              <a:t>1.5</a:t>
            </a:r>
            <a:r>
              <a:rPr lang="zh-CN" altLang="en-US" sz="1600" dirty="0">
                <a:latin typeface="等线" panose="02010600030101010101" pitchFamily="2" charset="-122"/>
                <a:ea typeface="等线" panose="02010600030101010101" pitchFamily="2" charset="-122"/>
              </a:rPr>
              <a:t>亿人民币。</a:t>
            </a:r>
            <a:endParaRPr lang="en-US" altLang="zh-CN" sz="1600" dirty="0">
              <a:latin typeface="等线" panose="02010600030101010101" pitchFamily="2" charset="-122"/>
              <a:ea typeface="等线" panose="02010600030101010101" pitchFamily="2" charset="-122"/>
            </a:endParaRPr>
          </a:p>
        </p:txBody>
      </p:sp>
      <p:pic>
        <p:nvPicPr>
          <p:cNvPr id="14" name="Picture 2" descr="204D5CBBAA1B1A8DA91E7C1E0020F7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5041" y="3316731"/>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Chart 10"/>
          <p:cNvGraphicFramePr>
            <a:graphicFrameLocks/>
          </p:cNvGraphicFramePr>
          <p:nvPr>
            <p:extLst/>
          </p:nvPr>
        </p:nvGraphicFramePr>
        <p:xfrm>
          <a:off x="8410565" y="2516878"/>
          <a:ext cx="3456424" cy="21443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2109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 36"/>
          <p:cNvGrpSpPr/>
          <p:nvPr/>
        </p:nvGrpSpPr>
        <p:grpSpPr>
          <a:xfrm flipH="1">
            <a:off x="-10648" y="1825516"/>
            <a:ext cx="3454170" cy="1124204"/>
            <a:chOff x="8105927" y="2060299"/>
            <a:chExt cx="4086073" cy="1124204"/>
          </a:xfrm>
          <a:solidFill>
            <a:schemeClr val="accent1">
              <a:lumMod val="40000"/>
              <a:lumOff val="60000"/>
            </a:schemeClr>
          </a:solidFill>
        </p:grpSpPr>
        <p:sp>
          <p:nvSpPr>
            <p:cNvPr id="53" name="矩形 52"/>
            <p:cNvSpPr/>
            <p:nvPr/>
          </p:nvSpPr>
          <p:spPr>
            <a:xfrm>
              <a:off x="8592000" y="2811769"/>
              <a:ext cx="360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0" name="左箭头 59"/>
            <p:cNvSpPr/>
            <p:nvPr/>
          </p:nvSpPr>
          <p:spPr>
            <a:xfrm rot="2700000">
              <a:off x="7772744" y="2393482"/>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36" name="组 35"/>
          <p:cNvGrpSpPr/>
          <p:nvPr/>
        </p:nvGrpSpPr>
        <p:grpSpPr>
          <a:xfrm flipH="1">
            <a:off x="-10649" y="2158289"/>
            <a:ext cx="4851889" cy="1124204"/>
            <a:chOff x="6776989" y="2393072"/>
            <a:chExt cx="5415011" cy="1124204"/>
          </a:xfrm>
          <a:solidFill>
            <a:schemeClr val="accent1">
              <a:lumMod val="60000"/>
              <a:lumOff val="40000"/>
            </a:schemeClr>
          </a:solidFill>
        </p:grpSpPr>
        <p:sp>
          <p:nvSpPr>
            <p:cNvPr id="46" name="矩形 45"/>
            <p:cNvSpPr/>
            <p:nvPr/>
          </p:nvSpPr>
          <p:spPr>
            <a:xfrm>
              <a:off x="7152000" y="3028509"/>
              <a:ext cx="504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9" name="左箭头 58"/>
            <p:cNvSpPr/>
            <p:nvPr/>
          </p:nvSpPr>
          <p:spPr>
            <a:xfrm rot="2700000">
              <a:off x="6443806" y="2726255"/>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26" name="组 25"/>
          <p:cNvGrpSpPr/>
          <p:nvPr/>
        </p:nvGrpSpPr>
        <p:grpSpPr>
          <a:xfrm flipH="1">
            <a:off x="0" y="2315747"/>
            <a:ext cx="7695621" cy="1124204"/>
            <a:chOff x="4496379" y="2550530"/>
            <a:chExt cx="7695621" cy="1124204"/>
          </a:xfrm>
          <a:solidFill>
            <a:schemeClr val="accent1">
              <a:lumMod val="75000"/>
            </a:schemeClr>
          </a:solidFill>
        </p:grpSpPr>
        <p:sp>
          <p:nvSpPr>
            <p:cNvPr id="22" name="矩形 21"/>
            <p:cNvSpPr/>
            <p:nvPr/>
          </p:nvSpPr>
          <p:spPr>
            <a:xfrm>
              <a:off x="4992000" y="3261048"/>
              <a:ext cx="7200000" cy="233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4" name="左箭头 23"/>
            <p:cNvSpPr/>
            <p:nvPr/>
          </p:nvSpPr>
          <p:spPr>
            <a:xfrm rot="2700000">
              <a:off x="4163196" y="2883713"/>
              <a:ext cx="1124204" cy="457837"/>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1" name="左箭头 20"/>
          <p:cNvSpPr/>
          <p:nvPr/>
        </p:nvSpPr>
        <p:spPr>
          <a:xfrm flipH="1">
            <a:off x="0" y="3142897"/>
            <a:ext cx="8832980" cy="466531"/>
          </a:xfrm>
          <a:prstGeom prst="lef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68" name="组 67"/>
          <p:cNvGrpSpPr/>
          <p:nvPr/>
        </p:nvGrpSpPr>
        <p:grpSpPr>
          <a:xfrm flipH="1">
            <a:off x="4401242" y="1030487"/>
            <a:ext cx="3222538" cy="1292662"/>
            <a:chOff x="1105051" y="1328964"/>
            <a:chExt cx="3222538" cy="1292662"/>
          </a:xfrm>
        </p:grpSpPr>
        <p:sp>
          <p:nvSpPr>
            <p:cNvPr id="65" name="椭圆 64"/>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银行</a:t>
              </a:r>
              <a:endParaRPr kumimoji="1" lang="en-US" altLang="zh-CN" sz="1600" b="1" dirty="0">
                <a:solidFill>
                  <a:schemeClr val="tx1"/>
                </a:solidFill>
              </a:endParaRPr>
            </a:p>
            <a:p>
              <a:pPr algn="ctr"/>
              <a:r>
                <a:rPr kumimoji="1" lang="zh-CN" altLang="en-US" sz="1600" b="1" dirty="0">
                  <a:solidFill>
                    <a:schemeClr val="tx1"/>
                  </a:solidFill>
                </a:rPr>
                <a:t>体系</a:t>
              </a:r>
            </a:p>
          </p:txBody>
        </p:sp>
        <p:sp>
          <p:nvSpPr>
            <p:cNvPr id="66" name="矩形 65"/>
            <p:cNvSpPr/>
            <p:nvPr/>
          </p:nvSpPr>
          <p:spPr>
            <a:xfrm flipH="1">
              <a:off x="1105051" y="1328964"/>
              <a:ext cx="2246448" cy="1292662"/>
            </a:xfrm>
            <a:prstGeom prst="rect">
              <a:avLst/>
            </a:prstGeom>
            <a:noFill/>
            <a:ln>
              <a:solidFill>
                <a:srgbClr val="0070C0"/>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将近</a:t>
              </a:r>
              <a:r>
                <a:rPr lang="en-US" altLang="zh-CN" sz="1200" b="1" dirty="0">
                  <a:solidFill>
                    <a:schemeClr val="tx1">
                      <a:lumMod val="75000"/>
                      <a:lumOff val="25000"/>
                    </a:schemeClr>
                  </a:solidFill>
                  <a:latin typeface="微软雅黑" charset="0"/>
                  <a:ea typeface="微软雅黑" charset="0"/>
                </a:rPr>
                <a:t>80%</a:t>
              </a:r>
              <a:r>
                <a:rPr lang="zh-CN" altLang="en-US" sz="1200" b="1" dirty="0">
                  <a:solidFill>
                    <a:schemeClr val="tx1">
                      <a:lumMod val="75000"/>
                      <a:lumOff val="25000"/>
                    </a:schemeClr>
                  </a:solidFill>
                  <a:latin typeface="微软雅黑" charset="0"/>
                  <a:ea typeface="微软雅黑" charset="0"/>
                </a:rPr>
                <a:t>的银行</a:t>
              </a:r>
              <a:r>
                <a:rPr lang="zh-CN" altLang="en-US" sz="1200" dirty="0">
                  <a:solidFill>
                    <a:schemeClr val="tx1">
                      <a:lumMod val="75000"/>
                      <a:lumOff val="25000"/>
                    </a:schemeClr>
                  </a:solidFill>
                  <a:latin typeface="微软雅黑" charset="0"/>
                  <a:ea typeface="微软雅黑" charset="0"/>
                </a:rPr>
                <a:t>表明他们会在</a:t>
              </a:r>
              <a:r>
                <a:rPr lang="en-US" altLang="zh-CN" sz="1200" dirty="0">
                  <a:solidFill>
                    <a:schemeClr val="tx1">
                      <a:lumMod val="75000"/>
                      <a:lumOff val="25000"/>
                    </a:schemeClr>
                  </a:solidFill>
                  <a:latin typeface="微软雅黑" charset="0"/>
                  <a:ea typeface="微软雅黑" charset="0"/>
                </a:rPr>
                <a:t>2017</a:t>
              </a:r>
              <a:r>
                <a:rPr lang="zh-CN" altLang="en-US" sz="1200" dirty="0">
                  <a:solidFill>
                    <a:schemeClr val="tx1">
                      <a:lumMod val="75000"/>
                      <a:lumOff val="25000"/>
                    </a:schemeClr>
                  </a:solidFill>
                  <a:latin typeface="微软雅黑" charset="0"/>
                  <a:ea typeface="微软雅黑" charset="0"/>
                </a:rPr>
                <a:t>年启动区块链项目，进行区块链技术的探索；同时有</a:t>
              </a:r>
              <a:r>
                <a:rPr lang="en-US" altLang="zh-CN" sz="1200" b="1" dirty="0">
                  <a:solidFill>
                    <a:schemeClr val="tx1">
                      <a:lumMod val="75000"/>
                      <a:lumOff val="25000"/>
                    </a:schemeClr>
                  </a:solidFill>
                  <a:latin typeface="微软雅黑" charset="0"/>
                  <a:ea typeface="微软雅黑" charset="0"/>
                </a:rPr>
                <a:t>90</a:t>
              </a:r>
              <a:r>
                <a:rPr lang="zh-CN" altLang="en-US" sz="1200" b="1" dirty="0">
                  <a:solidFill>
                    <a:schemeClr val="tx1">
                      <a:lumMod val="75000"/>
                      <a:lumOff val="25000"/>
                    </a:schemeClr>
                  </a:solidFill>
                  <a:latin typeface="微软雅黑" charset="0"/>
                  <a:ea typeface="微软雅黑" charset="0"/>
                </a:rPr>
                <a:t>多个国家的中央银行</a:t>
              </a:r>
              <a:r>
                <a:rPr lang="zh-CN" altLang="en-US" sz="1200" dirty="0">
                  <a:solidFill>
                    <a:schemeClr val="tx1">
                      <a:lumMod val="75000"/>
                      <a:lumOff val="25000"/>
                    </a:schemeClr>
                  </a:solidFill>
                  <a:latin typeface="微软雅黑" charset="0"/>
                  <a:ea typeface="微软雅黑" charset="0"/>
                </a:rPr>
                <a:t>加入了区块链讨论</a:t>
              </a:r>
            </a:p>
          </p:txBody>
        </p:sp>
      </p:grpSp>
      <p:grpSp>
        <p:nvGrpSpPr>
          <p:cNvPr id="73" name="组 72"/>
          <p:cNvGrpSpPr/>
          <p:nvPr/>
        </p:nvGrpSpPr>
        <p:grpSpPr>
          <a:xfrm flipH="1">
            <a:off x="7893712" y="1561871"/>
            <a:ext cx="2917607" cy="960116"/>
            <a:chOff x="1409982" y="1559761"/>
            <a:chExt cx="2917607" cy="960116"/>
          </a:xfrm>
        </p:grpSpPr>
        <p:sp>
          <p:nvSpPr>
            <p:cNvPr id="74" name="椭圆 73"/>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企业</a:t>
              </a:r>
              <a:endParaRPr kumimoji="1" lang="zh-CN" altLang="en-US" sz="1400" b="1" dirty="0">
                <a:solidFill>
                  <a:schemeClr val="tx1"/>
                </a:solidFill>
              </a:endParaRPr>
            </a:p>
          </p:txBody>
        </p:sp>
        <p:sp>
          <p:nvSpPr>
            <p:cNvPr id="75" name="矩形 74"/>
            <p:cNvSpPr/>
            <p:nvPr/>
          </p:nvSpPr>
          <p:spPr>
            <a:xfrm flipH="1">
              <a:off x="1409982" y="1701246"/>
              <a:ext cx="1936058" cy="572464"/>
            </a:xfrm>
            <a:prstGeom prst="rect">
              <a:avLst/>
            </a:prstGeom>
            <a:noFill/>
            <a:ln>
              <a:solidFill>
                <a:srgbClr val="0070C0"/>
              </a:solidFill>
            </a:ln>
          </p:spPr>
          <p:txBody>
            <a:bodyPr wrap="square" numCol="1" spcCol="360000">
              <a:spAutoFit/>
            </a:bodyPr>
            <a:lstStyle/>
            <a:p>
              <a:pPr defTabSz="609585">
                <a:lnSpc>
                  <a:spcPct val="130000"/>
                </a:lnSpc>
              </a:pPr>
              <a:r>
                <a:rPr lang="zh-CN" altLang="en-US" sz="1200" b="1" dirty="0">
                  <a:solidFill>
                    <a:schemeClr val="tx1">
                      <a:lumMod val="75000"/>
                      <a:lumOff val="25000"/>
                    </a:schemeClr>
                  </a:solidFill>
                  <a:latin typeface="微软雅黑" charset="0"/>
                  <a:ea typeface="微软雅黑" charset="0"/>
                </a:rPr>
                <a:t>上百个公司</a:t>
              </a:r>
              <a:r>
                <a:rPr lang="zh-CN" altLang="en-US" sz="1200" dirty="0">
                  <a:solidFill>
                    <a:schemeClr val="tx1">
                      <a:lumMod val="75000"/>
                      <a:lumOff val="25000"/>
                    </a:schemeClr>
                  </a:solidFill>
                  <a:latin typeface="微软雅黑" charset="0"/>
                  <a:ea typeface="微软雅黑" charset="0"/>
                </a:rPr>
                <a:t>加入了区块链联盟</a:t>
              </a:r>
            </a:p>
          </p:txBody>
        </p:sp>
      </p:grpSp>
      <p:grpSp>
        <p:nvGrpSpPr>
          <p:cNvPr id="81" name="组 80"/>
          <p:cNvGrpSpPr/>
          <p:nvPr/>
        </p:nvGrpSpPr>
        <p:grpSpPr>
          <a:xfrm flipH="1">
            <a:off x="1050724" y="939304"/>
            <a:ext cx="3027393" cy="960116"/>
            <a:chOff x="4804574" y="490307"/>
            <a:chExt cx="3027393" cy="960116"/>
          </a:xfrm>
        </p:grpSpPr>
        <p:sp>
          <p:nvSpPr>
            <p:cNvPr id="82" name="椭圆 81"/>
            <p:cNvSpPr/>
            <p:nvPr/>
          </p:nvSpPr>
          <p:spPr>
            <a:xfrm>
              <a:off x="4804574" y="490307"/>
              <a:ext cx="960120" cy="96011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国家战略</a:t>
              </a:r>
            </a:p>
          </p:txBody>
        </p:sp>
        <p:sp>
          <p:nvSpPr>
            <p:cNvPr id="83" name="矩形 82"/>
            <p:cNvSpPr/>
            <p:nvPr/>
          </p:nvSpPr>
          <p:spPr>
            <a:xfrm>
              <a:off x="5895909" y="588862"/>
              <a:ext cx="1936058" cy="812530"/>
            </a:xfrm>
            <a:prstGeom prst="rect">
              <a:avLst/>
            </a:prstGeom>
            <a:noFill/>
            <a:ln>
              <a:solidFill>
                <a:schemeClr val="accent1">
                  <a:lumMod val="75000"/>
                </a:schemeClr>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截止到</a:t>
              </a:r>
              <a:r>
                <a:rPr lang="en-US" altLang="zh-CN" sz="1200" dirty="0">
                  <a:solidFill>
                    <a:schemeClr val="tx1">
                      <a:lumMod val="75000"/>
                      <a:lumOff val="25000"/>
                    </a:schemeClr>
                  </a:solidFill>
                  <a:latin typeface="微软雅黑" charset="0"/>
                  <a:ea typeface="微软雅黑" charset="0"/>
                </a:rPr>
                <a:t>2016</a:t>
              </a:r>
              <a:r>
                <a:rPr lang="zh-CN" altLang="en-US" sz="1200" dirty="0">
                  <a:solidFill>
                    <a:schemeClr val="tx1">
                      <a:lumMod val="75000"/>
                      <a:lumOff val="25000"/>
                    </a:schemeClr>
                  </a:solidFill>
                  <a:latin typeface="微软雅黑" charset="0"/>
                  <a:ea typeface="微软雅黑" charset="0"/>
                </a:rPr>
                <a:t>年末全球已有</a:t>
              </a:r>
              <a:r>
                <a:rPr lang="en-US" altLang="zh-CN" sz="1200" b="1" dirty="0">
                  <a:solidFill>
                    <a:schemeClr val="tx1">
                      <a:lumMod val="75000"/>
                      <a:lumOff val="25000"/>
                    </a:schemeClr>
                  </a:solidFill>
                  <a:latin typeface="微软雅黑" charset="0"/>
                  <a:ea typeface="微软雅黑" charset="0"/>
                </a:rPr>
                <a:t>20</a:t>
              </a:r>
              <a:r>
                <a:rPr lang="zh-CN" altLang="en-US" sz="1200" b="1" dirty="0">
                  <a:solidFill>
                    <a:schemeClr val="tx1">
                      <a:lumMod val="75000"/>
                      <a:lumOff val="25000"/>
                    </a:schemeClr>
                  </a:solidFill>
                  <a:latin typeface="微软雅黑" charset="0"/>
                  <a:ea typeface="微软雅黑" charset="0"/>
                </a:rPr>
                <a:t>多个国家</a:t>
              </a:r>
              <a:r>
                <a:rPr lang="zh-CN" altLang="en-US" sz="1200" dirty="0">
                  <a:solidFill>
                    <a:schemeClr val="tx1">
                      <a:lumMod val="75000"/>
                      <a:lumOff val="25000"/>
                    </a:schemeClr>
                  </a:solidFill>
                  <a:latin typeface="微软雅黑" charset="0"/>
                  <a:ea typeface="微软雅黑" charset="0"/>
                </a:rPr>
                <a:t>开始投资发展区块链技术</a:t>
              </a:r>
            </a:p>
          </p:txBody>
        </p:sp>
      </p:grpSp>
      <p:grpSp>
        <p:nvGrpSpPr>
          <p:cNvPr id="93" name="组 92"/>
          <p:cNvGrpSpPr/>
          <p:nvPr/>
        </p:nvGrpSpPr>
        <p:grpSpPr>
          <a:xfrm flipH="1">
            <a:off x="9110454" y="2537168"/>
            <a:ext cx="2997489" cy="1292662"/>
            <a:chOff x="1330100" y="1394615"/>
            <a:chExt cx="2997489" cy="1292662"/>
          </a:xfrm>
        </p:grpSpPr>
        <p:sp>
          <p:nvSpPr>
            <p:cNvPr id="94" name="椭圆 93"/>
            <p:cNvSpPr/>
            <p:nvPr/>
          </p:nvSpPr>
          <p:spPr>
            <a:xfrm flipH="1">
              <a:off x="3367469" y="1559761"/>
              <a:ext cx="960120" cy="960116"/>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b="1" dirty="0">
                  <a:solidFill>
                    <a:schemeClr val="tx1"/>
                  </a:solidFill>
                </a:rPr>
                <a:t>风险投资</a:t>
              </a:r>
            </a:p>
          </p:txBody>
        </p:sp>
        <p:sp>
          <p:nvSpPr>
            <p:cNvPr id="95" name="矩形 94"/>
            <p:cNvSpPr/>
            <p:nvPr/>
          </p:nvSpPr>
          <p:spPr>
            <a:xfrm flipH="1">
              <a:off x="1330100" y="1394615"/>
              <a:ext cx="2015780" cy="1292662"/>
            </a:xfrm>
            <a:prstGeom prst="rect">
              <a:avLst/>
            </a:prstGeom>
            <a:noFill/>
            <a:ln>
              <a:solidFill>
                <a:srgbClr val="0070C0"/>
              </a:solidFill>
            </a:ln>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区块链技术兴起与发展的这三年中，与区块链技术相关的的</a:t>
              </a:r>
              <a:r>
                <a:rPr lang="zh-CN" altLang="en-US" sz="1200" b="1" dirty="0">
                  <a:solidFill>
                    <a:schemeClr val="tx1">
                      <a:lumMod val="75000"/>
                      <a:lumOff val="25000"/>
                    </a:schemeClr>
                  </a:solidFill>
                  <a:latin typeface="微软雅黑" charset="0"/>
                  <a:ea typeface="微软雅黑" charset="0"/>
                </a:rPr>
                <a:t>风险投资累计超过了</a:t>
              </a:r>
              <a:r>
                <a:rPr lang="en-US" altLang="zh-CN" sz="1200" b="1" dirty="0">
                  <a:solidFill>
                    <a:schemeClr val="tx1">
                      <a:lumMod val="75000"/>
                      <a:lumOff val="25000"/>
                    </a:schemeClr>
                  </a:solidFill>
                  <a:latin typeface="微软雅黑" charset="0"/>
                  <a:ea typeface="微软雅黑" charset="0"/>
                </a:rPr>
                <a:t>14</a:t>
              </a:r>
              <a:r>
                <a:rPr lang="zh-CN" altLang="en-US" sz="1200" b="1" dirty="0">
                  <a:solidFill>
                    <a:schemeClr val="tx1">
                      <a:lumMod val="75000"/>
                      <a:lumOff val="25000"/>
                    </a:schemeClr>
                  </a:solidFill>
                  <a:latin typeface="微软雅黑" charset="0"/>
                  <a:ea typeface="微软雅黑" charset="0"/>
                </a:rPr>
                <a:t>亿美元</a:t>
              </a:r>
              <a:r>
                <a:rPr lang="zh-CN" altLang="en-US" sz="1200" dirty="0">
                  <a:solidFill>
                    <a:schemeClr val="tx1">
                      <a:lumMod val="75000"/>
                      <a:lumOff val="25000"/>
                    </a:schemeClr>
                  </a:solidFill>
                  <a:latin typeface="微软雅黑" charset="0"/>
                  <a:ea typeface="微软雅黑" charset="0"/>
                </a:rPr>
                <a:t>，并且产生了</a:t>
              </a:r>
              <a:r>
                <a:rPr lang="en-US" altLang="zh-CN" sz="1200" b="1" dirty="0">
                  <a:solidFill>
                    <a:schemeClr val="tx1">
                      <a:lumMod val="75000"/>
                      <a:lumOff val="25000"/>
                    </a:schemeClr>
                  </a:solidFill>
                  <a:latin typeface="微软雅黑" charset="0"/>
                  <a:ea typeface="微软雅黑" charset="0"/>
                </a:rPr>
                <a:t>2500+</a:t>
              </a:r>
              <a:r>
                <a:rPr lang="zh-CN" altLang="en-US" sz="1200" b="1" dirty="0">
                  <a:solidFill>
                    <a:schemeClr val="tx1">
                      <a:lumMod val="75000"/>
                      <a:lumOff val="25000"/>
                    </a:schemeClr>
                  </a:solidFill>
                  <a:latin typeface="微软雅黑" charset="0"/>
                  <a:ea typeface="微软雅黑" charset="0"/>
                </a:rPr>
                <a:t>的区块链相关专利</a:t>
              </a:r>
            </a:p>
          </p:txBody>
        </p:sp>
      </p:grpSp>
      <p:sp>
        <p:nvSpPr>
          <p:cNvPr id="54" name="Rectangle 2">
            <a:extLst>
              <a:ext uri="{FF2B5EF4-FFF2-40B4-BE49-F238E27FC236}">
                <a16:creationId xmlns:a16="http://schemas.microsoft.com/office/drawing/2014/main" id="{5FB75DAC-1E4D-47D1-813A-C93A4874F38E}"/>
              </a:ext>
            </a:extLst>
          </p:cNvPr>
          <p:cNvSpPr txBox="1">
            <a:spLocks noChangeArrowheads="1"/>
          </p:cNvSpPr>
          <p:nvPr/>
        </p:nvSpPr>
        <p:spPr>
          <a:xfrm>
            <a:off x="784404" y="-273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发展态势</a:t>
            </a:r>
          </a:p>
        </p:txBody>
      </p:sp>
      <p:pic>
        <p:nvPicPr>
          <p:cNvPr id="9" name="图片 8">
            <a:extLst>
              <a:ext uri="{FF2B5EF4-FFF2-40B4-BE49-F238E27FC236}">
                <a16:creationId xmlns:a16="http://schemas.microsoft.com/office/drawing/2014/main" id="{7A28C98B-DAE0-42BE-96BD-9FF160318F21}"/>
              </a:ext>
            </a:extLst>
          </p:cNvPr>
          <p:cNvPicPr>
            <a:picLocks noChangeAspect="1"/>
          </p:cNvPicPr>
          <p:nvPr/>
        </p:nvPicPr>
        <p:blipFill rotWithShape="1">
          <a:blip r:embed="rId3">
            <a:extLst>
              <a:ext uri="{28A0092B-C50C-407E-A947-70E740481C1C}">
                <a14:useLocalDpi xmlns:a14="http://schemas.microsoft.com/office/drawing/2010/main" val="0"/>
              </a:ext>
            </a:extLst>
          </a:blip>
          <a:srcRect t="30520"/>
          <a:stretch/>
        </p:blipFill>
        <p:spPr>
          <a:xfrm>
            <a:off x="1050724" y="4230338"/>
            <a:ext cx="10347143" cy="2420276"/>
          </a:xfrm>
          <a:prstGeom prst="rect">
            <a:avLst/>
          </a:prstGeom>
        </p:spPr>
      </p:pic>
      <p:pic>
        <p:nvPicPr>
          <p:cNvPr id="7" name="图片 6">
            <a:extLst>
              <a:ext uri="{FF2B5EF4-FFF2-40B4-BE49-F238E27FC236}">
                <a16:creationId xmlns:a16="http://schemas.microsoft.com/office/drawing/2014/main" id="{6F8A4919-C72C-40C1-9A6E-9C1B03A0DB3B}"/>
              </a:ext>
            </a:extLst>
          </p:cNvPr>
          <p:cNvPicPr>
            <a:picLocks noChangeAspect="1"/>
          </p:cNvPicPr>
          <p:nvPr/>
        </p:nvPicPr>
        <p:blipFill rotWithShape="1">
          <a:blip r:embed="rId4">
            <a:extLst>
              <a:ext uri="{28A0092B-C50C-407E-A947-70E740481C1C}">
                <a14:useLocalDpi xmlns:a14="http://schemas.microsoft.com/office/drawing/2010/main" val="0"/>
              </a:ext>
            </a:extLst>
          </a:blip>
          <a:srcRect t="17407"/>
          <a:stretch/>
        </p:blipFill>
        <p:spPr>
          <a:xfrm>
            <a:off x="1061518" y="3980474"/>
            <a:ext cx="10325554" cy="2863315"/>
          </a:xfrm>
          <a:prstGeom prst="rect">
            <a:avLst/>
          </a:prstGeom>
        </p:spPr>
      </p:pic>
      <p:sp>
        <p:nvSpPr>
          <p:cNvPr id="10" name="文本框 9">
            <a:extLst>
              <a:ext uri="{FF2B5EF4-FFF2-40B4-BE49-F238E27FC236}">
                <a16:creationId xmlns:a16="http://schemas.microsoft.com/office/drawing/2014/main" id="{2A7104BE-EECE-4901-820B-E3281DA06966}"/>
              </a:ext>
            </a:extLst>
          </p:cNvPr>
          <p:cNvSpPr txBox="1"/>
          <p:nvPr/>
        </p:nvSpPr>
        <p:spPr>
          <a:xfrm>
            <a:off x="1874875" y="4280646"/>
            <a:ext cx="2567132" cy="369332"/>
          </a:xfrm>
          <a:prstGeom prst="rect">
            <a:avLst/>
          </a:prstGeom>
          <a:noFill/>
        </p:spPr>
        <p:txBody>
          <a:bodyPr wrap="square" rtlCol="0">
            <a:spAutoFit/>
          </a:bodyPr>
          <a:lstStyle/>
          <a:p>
            <a:r>
              <a:rPr lang="zh-CN" altLang="en-US" b="1" dirty="0">
                <a:solidFill>
                  <a:srgbClr val="0070C0"/>
                </a:solidFill>
              </a:rPr>
              <a:t>百度指数：区块链</a:t>
            </a:r>
          </a:p>
        </p:txBody>
      </p:sp>
      <p:sp>
        <p:nvSpPr>
          <p:cNvPr id="61" name="文本框 60">
            <a:extLst>
              <a:ext uri="{FF2B5EF4-FFF2-40B4-BE49-F238E27FC236}">
                <a16:creationId xmlns:a16="http://schemas.microsoft.com/office/drawing/2014/main" id="{771615F6-5E88-4E38-A04D-B48BD540F7D3}"/>
              </a:ext>
            </a:extLst>
          </p:cNvPr>
          <p:cNvSpPr txBox="1"/>
          <p:nvPr/>
        </p:nvSpPr>
        <p:spPr>
          <a:xfrm>
            <a:off x="1849358" y="4293896"/>
            <a:ext cx="2567132" cy="369332"/>
          </a:xfrm>
          <a:prstGeom prst="rect">
            <a:avLst/>
          </a:prstGeom>
          <a:noFill/>
        </p:spPr>
        <p:txBody>
          <a:bodyPr wrap="square" rtlCol="0">
            <a:spAutoFit/>
          </a:bodyPr>
          <a:lstStyle/>
          <a:p>
            <a:r>
              <a:rPr lang="zh-CN" altLang="en-US" b="1" dirty="0">
                <a:solidFill>
                  <a:srgbClr val="0070C0"/>
                </a:solidFill>
              </a:rPr>
              <a:t>谷歌趋势：</a:t>
            </a:r>
            <a:r>
              <a:rPr lang="en-US" altLang="zh-CN" b="1" dirty="0">
                <a:solidFill>
                  <a:srgbClr val="0070C0"/>
                </a:solidFill>
              </a:rPr>
              <a:t>blockchain</a:t>
            </a:r>
            <a:endParaRPr lang="zh-CN" altLang="en-US" b="1" dirty="0">
              <a:solidFill>
                <a:srgbClr val="0070C0"/>
              </a:solidFill>
            </a:endParaRPr>
          </a:p>
        </p:txBody>
      </p:sp>
    </p:spTree>
    <p:extLst>
      <p:ext uri="{BB962C8B-B14F-4D97-AF65-F5344CB8AC3E}">
        <p14:creationId xmlns:p14="http://schemas.microsoft.com/office/powerpoint/2010/main" val="130977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anim calcmode="lin" valueType="num">
                                      <p:cBhvr>
                                        <p:cTn id="27" dur="500" fill="hold"/>
                                        <p:tgtEl>
                                          <p:spTgt spid="61"/>
                                        </p:tgtEl>
                                        <p:attrNameLst>
                                          <p:attrName>ppt_x</p:attrName>
                                        </p:attrNameLst>
                                      </p:cBhvr>
                                      <p:tavLst>
                                        <p:tav tm="0">
                                          <p:val>
                                            <p:strVal val="#ppt_x"/>
                                          </p:val>
                                        </p:tav>
                                        <p:tav tm="100000">
                                          <p:val>
                                            <p:strVal val="#ppt_x"/>
                                          </p:val>
                                        </p:tav>
                                      </p:tavLst>
                                    </p:anim>
                                    <p:anim calcmode="lin" valueType="num">
                                      <p:cBhvr>
                                        <p:cTn id="28"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政府规划</a:t>
            </a:r>
          </a:p>
        </p:txBody>
      </p:sp>
      <p:pic>
        <p:nvPicPr>
          <p:cNvPr id="8" name="图片 7"/>
          <p:cNvPicPr>
            <a:picLocks noChangeAspect="1"/>
          </p:cNvPicPr>
          <p:nvPr/>
        </p:nvPicPr>
        <p:blipFill>
          <a:blip r:embed="rId3"/>
          <a:stretch>
            <a:fillRect/>
          </a:stretch>
        </p:blipFill>
        <p:spPr>
          <a:xfrm>
            <a:off x="261205" y="1418644"/>
            <a:ext cx="5770576" cy="1229600"/>
          </a:xfrm>
          <a:prstGeom prst="rect">
            <a:avLst/>
          </a:prstGeom>
        </p:spPr>
      </p:pic>
      <p:pic>
        <p:nvPicPr>
          <p:cNvPr id="9" name="图片 8"/>
          <p:cNvPicPr>
            <a:picLocks noChangeAspect="1"/>
          </p:cNvPicPr>
          <p:nvPr/>
        </p:nvPicPr>
        <p:blipFill>
          <a:blip r:embed="rId4"/>
          <a:stretch>
            <a:fillRect/>
          </a:stretch>
        </p:blipFill>
        <p:spPr>
          <a:xfrm>
            <a:off x="6182884" y="1418644"/>
            <a:ext cx="5770576" cy="1635600"/>
          </a:xfrm>
          <a:prstGeom prst="rect">
            <a:avLst/>
          </a:prstGeom>
        </p:spPr>
      </p:pic>
      <p:pic>
        <p:nvPicPr>
          <p:cNvPr id="10" name="图片 9"/>
          <p:cNvPicPr>
            <a:picLocks noChangeAspect="1"/>
          </p:cNvPicPr>
          <p:nvPr/>
        </p:nvPicPr>
        <p:blipFill>
          <a:blip r:embed="rId5"/>
          <a:stretch>
            <a:fillRect/>
          </a:stretch>
        </p:blipFill>
        <p:spPr>
          <a:xfrm>
            <a:off x="261205" y="2882726"/>
            <a:ext cx="5770576" cy="2946400"/>
          </a:xfrm>
          <a:prstGeom prst="rect">
            <a:avLst/>
          </a:prstGeom>
        </p:spPr>
      </p:pic>
      <p:pic>
        <p:nvPicPr>
          <p:cNvPr id="11" name="图片 10"/>
          <p:cNvPicPr>
            <a:picLocks noChangeAspect="1"/>
          </p:cNvPicPr>
          <p:nvPr/>
        </p:nvPicPr>
        <p:blipFill>
          <a:blip r:embed="rId6"/>
          <a:stretch>
            <a:fillRect/>
          </a:stretch>
        </p:blipFill>
        <p:spPr>
          <a:xfrm>
            <a:off x="6182884" y="3287677"/>
            <a:ext cx="5770576" cy="2424191"/>
          </a:xfrm>
          <a:prstGeom prst="rect">
            <a:avLst/>
          </a:prstGeom>
        </p:spPr>
      </p:pic>
    </p:spTree>
    <p:extLst>
      <p:ext uri="{BB962C8B-B14F-4D97-AF65-F5344CB8AC3E}">
        <p14:creationId xmlns:p14="http://schemas.microsoft.com/office/powerpoint/2010/main" val="1264385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336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区块链产业生态图谱</a:t>
            </a:r>
            <a:endParaRPr lang="zh-CN" altLang="en-US" sz="3200" b="1" dirty="0">
              <a:solidFill>
                <a:srgbClr val="FF0000"/>
              </a:solidFill>
              <a:latin typeface="Georgia" charset="0"/>
              <a:ea typeface="Georgia" charset="0"/>
              <a:cs typeface="Georgia" charset="0"/>
            </a:endParaRPr>
          </a:p>
        </p:txBody>
      </p:sp>
      <p:pic>
        <p:nvPicPr>
          <p:cNvPr id="3" name="图片 2">
            <a:extLst>
              <a:ext uri="{FF2B5EF4-FFF2-40B4-BE49-F238E27FC236}">
                <a16:creationId xmlns:a16="http://schemas.microsoft.com/office/drawing/2014/main" id="{DEFB41B6-06F2-452C-B810-8164992290C2}"/>
              </a:ext>
            </a:extLst>
          </p:cNvPr>
          <p:cNvPicPr>
            <a:picLocks noChangeAspect="1"/>
          </p:cNvPicPr>
          <p:nvPr/>
        </p:nvPicPr>
        <p:blipFill>
          <a:blip r:embed="rId3"/>
          <a:stretch>
            <a:fillRect/>
          </a:stretch>
        </p:blipFill>
        <p:spPr>
          <a:xfrm>
            <a:off x="2427329" y="949258"/>
            <a:ext cx="7572077" cy="5833235"/>
          </a:xfrm>
          <a:prstGeom prst="rect">
            <a:avLst/>
          </a:prstGeom>
        </p:spPr>
      </p:pic>
    </p:spTree>
    <p:extLst>
      <p:ext uri="{BB962C8B-B14F-4D97-AF65-F5344CB8AC3E}">
        <p14:creationId xmlns:p14="http://schemas.microsoft.com/office/powerpoint/2010/main" val="144383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4523995"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基于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的排序服务</a:t>
            </a:r>
          </a:p>
        </p:txBody>
      </p:sp>
      <p:pic>
        <p:nvPicPr>
          <p:cNvPr id="2050" name="Picture 2" descr="http://upload-images.jianshu.io/upload_images/7147675-f6c9a9ccb145b406.png?imageMogr2/auto-orient/strip%7CimageView2/2/w/1240">
            <a:extLst>
              <a:ext uri="{FF2B5EF4-FFF2-40B4-BE49-F238E27FC236}">
                <a16:creationId xmlns:a16="http://schemas.microsoft.com/office/drawing/2014/main" id="{790243FD-5FCF-4551-A859-7189DB9E1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987" y="1084914"/>
            <a:ext cx="9573878" cy="488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105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87506" y="1589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4350"/>
            <a:r>
              <a:rPr lang="zh-CN" altLang="en-US" sz="3200" b="1" dirty="0">
                <a:solidFill>
                  <a:srgbClr val="358FCB"/>
                </a:solidFill>
                <a:latin typeface="Georgia" charset="0"/>
                <a:ea typeface="Georgia" charset="0"/>
                <a:cs typeface="Georgia" charset="0"/>
              </a:rPr>
              <a:t>区块链公司分布</a:t>
            </a:r>
          </a:p>
        </p:txBody>
      </p:sp>
      <p:sp>
        <p:nvSpPr>
          <p:cNvPr id="16" name="Freeform 6"/>
          <p:cNvSpPr>
            <a:spLocks/>
          </p:cNvSpPr>
          <p:nvPr/>
        </p:nvSpPr>
        <p:spPr bwMode="auto">
          <a:xfrm>
            <a:off x="1192631" y="1384663"/>
            <a:ext cx="1203475" cy="1220693"/>
          </a:xfrm>
          <a:custGeom>
            <a:avLst/>
            <a:gdLst>
              <a:gd name="T0" fmla="*/ 553 w 553"/>
              <a:gd name="T1" fmla="*/ 552 h 552"/>
              <a:gd name="T2" fmla="*/ 0 w 553"/>
              <a:gd name="T3" fmla="*/ 552 h 552"/>
              <a:gd name="T4" fmla="*/ 0 w 553"/>
              <a:gd name="T5" fmla="*/ 0 h 552"/>
              <a:gd name="T6" fmla="*/ 553 w 553"/>
              <a:gd name="T7" fmla="*/ 0 h 552"/>
              <a:gd name="T8" fmla="*/ 553 w 553"/>
              <a:gd name="T9" fmla="*/ 552 h 552"/>
              <a:gd name="T10" fmla="*/ 553 w 553"/>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7"/>
          <p:cNvSpPr>
            <a:spLocks/>
          </p:cNvSpPr>
          <p:nvPr/>
        </p:nvSpPr>
        <p:spPr bwMode="auto">
          <a:xfrm>
            <a:off x="1192631" y="2804382"/>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8"/>
          <p:cNvSpPr>
            <a:spLocks/>
          </p:cNvSpPr>
          <p:nvPr/>
        </p:nvSpPr>
        <p:spPr bwMode="auto">
          <a:xfrm>
            <a:off x="1192631" y="4237369"/>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Freeform 9"/>
          <p:cNvSpPr>
            <a:spLocks/>
          </p:cNvSpPr>
          <p:nvPr/>
        </p:nvSpPr>
        <p:spPr bwMode="auto">
          <a:xfrm>
            <a:off x="2613732" y="4237369"/>
            <a:ext cx="1203475" cy="1222905"/>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0"/>
          <p:cNvSpPr>
            <a:spLocks/>
          </p:cNvSpPr>
          <p:nvPr/>
        </p:nvSpPr>
        <p:spPr bwMode="auto">
          <a:xfrm>
            <a:off x="4026127" y="4237369"/>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 name="Freeform 11"/>
          <p:cNvSpPr>
            <a:spLocks/>
          </p:cNvSpPr>
          <p:nvPr/>
        </p:nvSpPr>
        <p:spPr bwMode="auto">
          <a:xfrm>
            <a:off x="5436346" y="4237369"/>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
          <p:cNvSpPr>
            <a:spLocks/>
          </p:cNvSpPr>
          <p:nvPr/>
        </p:nvSpPr>
        <p:spPr bwMode="auto">
          <a:xfrm>
            <a:off x="5436346" y="2828708"/>
            <a:ext cx="1201298" cy="1220693"/>
          </a:xfrm>
          <a:custGeom>
            <a:avLst/>
            <a:gdLst>
              <a:gd name="T0" fmla="*/ 552 w 552"/>
              <a:gd name="T1" fmla="*/ 552 h 552"/>
              <a:gd name="T2" fmla="*/ 0 w 552"/>
              <a:gd name="T3" fmla="*/ 552 h 552"/>
              <a:gd name="T4" fmla="*/ 0 w 552"/>
              <a:gd name="T5" fmla="*/ 0 h 552"/>
              <a:gd name="T6" fmla="*/ 552 w 552"/>
              <a:gd name="T7" fmla="*/ 0 h 552"/>
              <a:gd name="T8" fmla="*/ 552 w 552"/>
              <a:gd name="T9" fmla="*/ 552 h 552"/>
              <a:gd name="T10" fmla="*/ 552 w 552"/>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2">
                <a:moveTo>
                  <a:pt x="552" y="552"/>
                </a:moveTo>
                <a:lnTo>
                  <a:pt x="0" y="552"/>
                </a:lnTo>
                <a:lnTo>
                  <a:pt x="0" y="0"/>
                </a:lnTo>
                <a:lnTo>
                  <a:pt x="552" y="0"/>
                </a:lnTo>
                <a:lnTo>
                  <a:pt x="552" y="552"/>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 name="Freeform 15"/>
          <p:cNvSpPr>
            <a:spLocks/>
          </p:cNvSpPr>
          <p:nvPr/>
        </p:nvSpPr>
        <p:spPr bwMode="auto">
          <a:xfrm>
            <a:off x="5436346" y="1406777"/>
            <a:ext cx="1201298"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6"/>
          <p:cNvSpPr>
            <a:spLocks/>
          </p:cNvSpPr>
          <p:nvPr/>
        </p:nvSpPr>
        <p:spPr bwMode="auto">
          <a:xfrm>
            <a:off x="6831906" y="2828708"/>
            <a:ext cx="1382427" cy="2618298"/>
          </a:xfrm>
          <a:custGeom>
            <a:avLst/>
            <a:gdLst>
              <a:gd name="T0" fmla="*/ 553 w 553"/>
              <a:gd name="T1" fmla="*/ 553 h 553"/>
              <a:gd name="T2" fmla="*/ 0 w 553"/>
              <a:gd name="T3" fmla="*/ 553 h 553"/>
              <a:gd name="T4" fmla="*/ 0 w 553"/>
              <a:gd name="T5" fmla="*/ 0 h 553"/>
              <a:gd name="T6" fmla="*/ 553 w 553"/>
              <a:gd name="T7" fmla="*/ 0 h 553"/>
              <a:gd name="T8" fmla="*/ 553 w 553"/>
              <a:gd name="T9" fmla="*/ 553 h 553"/>
              <a:gd name="T10" fmla="*/ 553 w 553"/>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solidFill>
            <a:srgbClr val="A5A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7"/>
          <p:cNvSpPr>
            <a:spLocks/>
          </p:cNvSpPr>
          <p:nvPr/>
        </p:nvSpPr>
        <p:spPr bwMode="auto">
          <a:xfrm>
            <a:off x="8483898" y="1406777"/>
            <a:ext cx="2623485" cy="1222905"/>
          </a:xfrm>
          <a:custGeom>
            <a:avLst/>
            <a:gdLst>
              <a:gd name="T0" fmla="*/ 552 w 552"/>
              <a:gd name="T1" fmla="*/ 553 h 553"/>
              <a:gd name="T2" fmla="*/ 0 w 552"/>
              <a:gd name="T3" fmla="*/ 553 h 553"/>
              <a:gd name="T4" fmla="*/ 0 w 552"/>
              <a:gd name="T5" fmla="*/ 0 h 553"/>
              <a:gd name="T6" fmla="*/ 552 w 552"/>
              <a:gd name="T7" fmla="*/ 0 h 553"/>
              <a:gd name="T8" fmla="*/ 552 w 552"/>
              <a:gd name="T9" fmla="*/ 553 h 553"/>
              <a:gd name="T10" fmla="*/ 552 w 552"/>
              <a:gd name="T11" fmla="*/ 553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solidFill>
            <a:srgbClr val="81A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9"/>
          <p:cNvSpPr>
            <a:spLocks/>
          </p:cNvSpPr>
          <p:nvPr/>
        </p:nvSpPr>
        <p:spPr bwMode="auto">
          <a:xfrm>
            <a:off x="2613732" y="1384663"/>
            <a:ext cx="2613694" cy="2618298"/>
          </a:xfrm>
          <a:custGeom>
            <a:avLst/>
            <a:gdLst>
              <a:gd name="T0" fmla="*/ 1201 w 1201"/>
              <a:gd name="T1" fmla="*/ 1184 h 1184"/>
              <a:gd name="T2" fmla="*/ 0 w 1201"/>
              <a:gd name="T3" fmla="*/ 1184 h 1184"/>
              <a:gd name="T4" fmla="*/ 0 w 1201"/>
              <a:gd name="T5" fmla="*/ 0 h 1184"/>
              <a:gd name="T6" fmla="*/ 1201 w 1201"/>
              <a:gd name="T7" fmla="*/ 0 h 1184"/>
              <a:gd name="T8" fmla="*/ 1201 w 1201"/>
              <a:gd name="T9" fmla="*/ 1184 h 1184"/>
              <a:gd name="T10" fmla="*/ 1201 w 1201"/>
              <a:gd name="T11" fmla="*/ 1184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0"/>
          <p:cNvSpPr>
            <a:spLocks/>
          </p:cNvSpPr>
          <p:nvPr/>
        </p:nvSpPr>
        <p:spPr bwMode="auto">
          <a:xfrm>
            <a:off x="8505660" y="2828708"/>
            <a:ext cx="2613694" cy="2618298"/>
          </a:xfrm>
          <a:custGeom>
            <a:avLst/>
            <a:gdLst>
              <a:gd name="T0" fmla="*/ 1201 w 1201"/>
              <a:gd name="T1" fmla="*/ 1184 h 1184"/>
              <a:gd name="T2" fmla="*/ 0 w 1201"/>
              <a:gd name="T3" fmla="*/ 1184 h 1184"/>
              <a:gd name="T4" fmla="*/ 0 w 1201"/>
              <a:gd name="T5" fmla="*/ 0 h 1184"/>
              <a:gd name="T6" fmla="*/ 1201 w 1201"/>
              <a:gd name="T7" fmla="*/ 0 h 1184"/>
              <a:gd name="T8" fmla="*/ 1201 w 1201"/>
              <a:gd name="T9" fmla="*/ 1184 h 1184"/>
              <a:gd name="T10" fmla="*/ 1201 w 1201"/>
              <a:gd name="T11" fmla="*/ 1184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EE1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75"/>
          <p:cNvSpPr>
            <a:spLocks/>
          </p:cNvSpPr>
          <p:nvPr/>
        </p:nvSpPr>
        <p:spPr bwMode="auto">
          <a:xfrm>
            <a:off x="1423315" y="1760601"/>
            <a:ext cx="718167" cy="446703"/>
          </a:xfrm>
          <a:custGeom>
            <a:avLst/>
            <a:gdLst>
              <a:gd name="T0" fmla="*/ 40851 w 62"/>
              <a:gd name="T1" fmla="*/ 13507 h 38"/>
              <a:gd name="T2" fmla="*/ 40116 w 62"/>
              <a:gd name="T3" fmla="*/ 13507 h 38"/>
              <a:gd name="T4" fmla="*/ 40851 w 62"/>
              <a:gd name="T5" fmla="*/ 12774 h 38"/>
              <a:gd name="T6" fmla="*/ 28045 w 62"/>
              <a:gd name="T7" fmla="*/ 0 h 38"/>
              <a:gd name="T8" fmla="*/ 15978 w 62"/>
              <a:gd name="T9" fmla="*/ 7968 h 38"/>
              <a:gd name="T10" fmla="*/ 12806 w 62"/>
              <a:gd name="T11" fmla="*/ 7208 h 38"/>
              <a:gd name="T12" fmla="*/ 7223 w 62"/>
              <a:gd name="T13" fmla="*/ 12774 h 38"/>
              <a:gd name="T14" fmla="*/ 7223 w 62"/>
              <a:gd name="T15" fmla="*/ 13507 h 38"/>
              <a:gd name="T16" fmla="*/ 0 w 62"/>
              <a:gd name="T17" fmla="*/ 22379 h 38"/>
              <a:gd name="T18" fmla="*/ 8894 w 62"/>
              <a:gd name="T19" fmla="*/ 30348 h 38"/>
              <a:gd name="T20" fmla="*/ 40851 w 62"/>
              <a:gd name="T21" fmla="*/ 30348 h 38"/>
              <a:gd name="T22" fmla="*/ 49745 w 62"/>
              <a:gd name="T23" fmla="*/ 22379 h 38"/>
              <a:gd name="T24" fmla="*/ 40851 w 62"/>
              <a:gd name="T25" fmla="*/ 13507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2" h="38">
                <a:moveTo>
                  <a:pt x="51" y="17"/>
                </a:moveTo>
                <a:cubicBezTo>
                  <a:pt x="51" y="17"/>
                  <a:pt x="51" y="17"/>
                  <a:pt x="50" y="17"/>
                </a:cubicBezTo>
                <a:cubicBezTo>
                  <a:pt x="50" y="17"/>
                  <a:pt x="51" y="16"/>
                  <a:pt x="51" y="16"/>
                </a:cubicBezTo>
                <a:cubicBezTo>
                  <a:pt x="51" y="7"/>
                  <a:pt x="44" y="0"/>
                  <a:pt x="35" y="0"/>
                </a:cubicBezTo>
                <a:cubicBezTo>
                  <a:pt x="28" y="0"/>
                  <a:pt x="23" y="4"/>
                  <a:pt x="20" y="10"/>
                </a:cubicBezTo>
                <a:cubicBezTo>
                  <a:pt x="19" y="9"/>
                  <a:pt x="18" y="9"/>
                  <a:pt x="16" y="9"/>
                </a:cubicBezTo>
                <a:cubicBezTo>
                  <a:pt x="12" y="9"/>
                  <a:pt x="9" y="12"/>
                  <a:pt x="9" y="16"/>
                </a:cubicBezTo>
                <a:cubicBezTo>
                  <a:pt x="9" y="17"/>
                  <a:pt x="9" y="17"/>
                  <a:pt x="9" y="17"/>
                </a:cubicBezTo>
                <a:cubicBezTo>
                  <a:pt x="4" y="18"/>
                  <a:pt x="0" y="23"/>
                  <a:pt x="0" y="28"/>
                </a:cubicBezTo>
                <a:cubicBezTo>
                  <a:pt x="0" y="33"/>
                  <a:pt x="5" y="38"/>
                  <a:pt x="11" y="38"/>
                </a:cubicBezTo>
                <a:cubicBezTo>
                  <a:pt x="51" y="38"/>
                  <a:pt x="51" y="38"/>
                  <a:pt x="51" y="38"/>
                </a:cubicBezTo>
                <a:cubicBezTo>
                  <a:pt x="57" y="38"/>
                  <a:pt x="62" y="33"/>
                  <a:pt x="62" y="28"/>
                </a:cubicBezTo>
                <a:cubicBezTo>
                  <a:pt x="62" y="22"/>
                  <a:pt x="57" y="17"/>
                  <a:pt x="5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矩形 1"/>
          <p:cNvSpPr>
            <a:spLocks noChangeArrowheads="1"/>
          </p:cNvSpPr>
          <p:nvPr/>
        </p:nvSpPr>
        <p:spPr bwMode="auto">
          <a:xfrm>
            <a:off x="2626788" y="1371897"/>
            <a:ext cx="258975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dirty="0">
                <a:solidFill>
                  <a:schemeClr val="bg1"/>
                </a:solidFill>
                <a:latin typeface="微软雅黑" pitchFamily="34" charset="-122"/>
                <a:ea typeface="微软雅黑" pitchFamily="34" charset="-122"/>
              </a:rPr>
              <a:t>美国</a:t>
            </a:r>
            <a:endParaRPr lang="en-US" altLang="zh-CN" sz="2400" dirty="0">
              <a:solidFill>
                <a:schemeClr val="bg1"/>
              </a:solidFill>
              <a:latin typeface="微软雅黑" pitchFamily="34" charset="-122"/>
              <a:ea typeface="微软雅黑" pitchFamily="34" charset="-122"/>
            </a:endParaRPr>
          </a:p>
          <a:p>
            <a:pPr>
              <a:lnSpc>
                <a:spcPct val="150000"/>
              </a:lnSpc>
            </a:pPr>
            <a:r>
              <a:rPr lang="en-US" altLang="zh-CN" sz="1600" dirty="0">
                <a:solidFill>
                  <a:schemeClr val="bg1"/>
                </a:solidFill>
                <a:latin typeface="微软雅黑" pitchFamily="34" charset="-122"/>
                <a:ea typeface="微软雅黑" pitchFamily="34" charset="-122"/>
              </a:rPr>
              <a:t>IBM</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Circle</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Ripple</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TheDao</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Symbiont</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DAH</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Gem</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Lisk</a:t>
            </a:r>
            <a:r>
              <a:rPr lang="zh-CN" altLang="en-US" sz="1600" dirty="0">
                <a:solidFill>
                  <a:schemeClr val="bg1"/>
                </a:solidFill>
                <a:latin typeface="微软雅黑" pitchFamily="34" charset="-122"/>
                <a:ea typeface="微软雅黑" pitchFamily="34" charset="-122"/>
              </a:rPr>
              <a:t>、</a:t>
            </a:r>
            <a:r>
              <a:rPr lang="en-US" altLang="zh-CN" sz="1600" dirty="0" err="1">
                <a:solidFill>
                  <a:schemeClr val="bg1"/>
                </a:solidFill>
                <a:latin typeface="微软雅黑" pitchFamily="34" charset="-122"/>
                <a:ea typeface="微软雅黑" pitchFamily="34" charset="-122"/>
              </a:rPr>
              <a:t>Mediachain</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Digital Asset Holdings</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Waves</a:t>
            </a:r>
          </a:p>
        </p:txBody>
      </p:sp>
      <p:sp>
        <p:nvSpPr>
          <p:cNvPr id="33" name="文本框 32"/>
          <p:cNvSpPr txBox="1"/>
          <p:nvPr/>
        </p:nvSpPr>
        <p:spPr>
          <a:xfrm>
            <a:off x="1170949" y="3046014"/>
            <a:ext cx="1222898" cy="738664"/>
          </a:xfrm>
          <a:prstGeom prst="rect">
            <a:avLst/>
          </a:prstGeom>
          <a:noFill/>
        </p:spPr>
        <p:txBody>
          <a:bodyPr wrap="square" rtlCol="0">
            <a:spAutoFit/>
          </a:bodyPr>
          <a:lstStyle/>
          <a:p>
            <a:pPr algn="ctr"/>
            <a:r>
              <a:rPr lang="zh-CN" altLang="en-US" sz="2400" dirty="0">
                <a:solidFill>
                  <a:schemeClr val="bg1"/>
                </a:solidFill>
              </a:rPr>
              <a:t>丹麦</a:t>
            </a:r>
            <a:endParaRPr lang="en-US" altLang="zh-CN" sz="2400" dirty="0">
              <a:solidFill>
                <a:schemeClr val="bg1"/>
              </a:solidFill>
            </a:endParaRPr>
          </a:p>
          <a:p>
            <a:pPr algn="ctr"/>
            <a:r>
              <a:rPr lang="en-US" altLang="zh-CN" dirty="0" err="1">
                <a:solidFill>
                  <a:schemeClr val="bg1"/>
                </a:solidFill>
              </a:rPr>
              <a:t>Coinify</a:t>
            </a:r>
            <a:endParaRPr lang="zh-CN" altLang="en-US" dirty="0">
              <a:solidFill>
                <a:schemeClr val="bg1"/>
              </a:solidFill>
            </a:endParaRPr>
          </a:p>
        </p:txBody>
      </p:sp>
      <p:sp>
        <p:nvSpPr>
          <p:cNvPr id="34" name="文本框 33"/>
          <p:cNvSpPr txBox="1"/>
          <p:nvPr/>
        </p:nvSpPr>
        <p:spPr>
          <a:xfrm>
            <a:off x="2567083" y="4456065"/>
            <a:ext cx="1222898" cy="738664"/>
          </a:xfrm>
          <a:prstGeom prst="rect">
            <a:avLst/>
          </a:prstGeom>
          <a:noFill/>
        </p:spPr>
        <p:txBody>
          <a:bodyPr wrap="square" rtlCol="0">
            <a:spAutoFit/>
          </a:bodyPr>
          <a:lstStyle/>
          <a:p>
            <a:pPr algn="ctr"/>
            <a:r>
              <a:rPr lang="zh-CN" altLang="en-US" sz="2400" dirty="0">
                <a:solidFill>
                  <a:schemeClr val="bg1"/>
                </a:solidFill>
              </a:rPr>
              <a:t>日本</a:t>
            </a:r>
            <a:endParaRPr lang="en-US" altLang="zh-CN" sz="2400" dirty="0">
              <a:solidFill>
                <a:schemeClr val="bg1"/>
              </a:solidFill>
            </a:endParaRPr>
          </a:p>
          <a:p>
            <a:pPr algn="ctr"/>
            <a:r>
              <a:rPr lang="en-US" altLang="zh-CN" dirty="0" err="1">
                <a:solidFill>
                  <a:schemeClr val="bg1"/>
                </a:solidFill>
              </a:rPr>
              <a:t>BitFlyer</a:t>
            </a:r>
            <a:endParaRPr lang="zh-CN" altLang="en-US" dirty="0">
              <a:solidFill>
                <a:schemeClr val="bg1"/>
              </a:solidFill>
            </a:endParaRPr>
          </a:p>
        </p:txBody>
      </p:sp>
      <p:sp>
        <p:nvSpPr>
          <p:cNvPr id="35" name="文本框 34"/>
          <p:cNvSpPr txBox="1"/>
          <p:nvPr/>
        </p:nvSpPr>
        <p:spPr>
          <a:xfrm>
            <a:off x="5347873" y="1626728"/>
            <a:ext cx="1389127" cy="738664"/>
          </a:xfrm>
          <a:prstGeom prst="rect">
            <a:avLst/>
          </a:prstGeom>
          <a:noFill/>
        </p:spPr>
        <p:txBody>
          <a:bodyPr wrap="square" rtlCol="0">
            <a:spAutoFit/>
          </a:bodyPr>
          <a:lstStyle/>
          <a:p>
            <a:pPr algn="ctr"/>
            <a:r>
              <a:rPr lang="zh-CN" altLang="en-US" sz="2400" dirty="0">
                <a:solidFill>
                  <a:schemeClr val="bg1"/>
                </a:solidFill>
              </a:rPr>
              <a:t>加拿大</a:t>
            </a:r>
            <a:endParaRPr lang="en-US" altLang="zh-CN" dirty="0">
              <a:solidFill>
                <a:schemeClr val="bg1"/>
              </a:solidFill>
            </a:endParaRPr>
          </a:p>
          <a:p>
            <a:pPr algn="ctr"/>
            <a:r>
              <a:rPr lang="en-US" altLang="zh-CN" dirty="0" err="1">
                <a:solidFill>
                  <a:schemeClr val="bg1"/>
                </a:solidFill>
              </a:rPr>
              <a:t>BlockStream</a:t>
            </a:r>
            <a:endParaRPr lang="zh-CN" altLang="en-US" dirty="0">
              <a:solidFill>
                <a:schemeClr val="bg1"/>
              </a:solidFill>
            </a:endParaRPr>
          </a:p>
        </p:txBody>
      </p:sp>
      <p:sp>
        <p:nvSpPr>
          <p:cNvPr id="36" name="文本框 35"/>
          <p:cNvSpPr txBox="1"/>
          <p:nvPr/>
        </p:nvSpPr>
        <p:spPr>
          <a:xfrm>
            <a:off x="5401012" y="4456065"/>
            <a:ext cx="1222898" cy="738664"/>
          </a:xfrm>
          <a:prstGeom prst="rect">
            <a:avLst/>
          </a:prstGeom>
          <a:noFill/>
        </p:spPr>
        <p:txBody>
          <a:bodyPr wrap="square" rtlCol="0">
            <a:spAutoFit/>
          </a:bodyPr>
          <a:lstStyle/>
          <a:p>
            <a:pPr algn="ctr"/>
            <a:r>
              <a:rPr lang="zh-CN" altLang="en-US" sz="2400" dirty="0">
                <a:solidFill>
                  <a:schemeClr val="bg1"/>
                </a:solidFill>
              </a:rPr>
              <a:t>以色列</a:t>
            </a:r>
            <a:r>
              <a:rPr lang="en-US" altLang="zh-CN" dirty="0" err="1">
                <a:solidFill>
                  <a:schemeClr val="bg1"/>
                </a:solidFill>
              </a:rPr>
              <a:t>colu</a:t>
            </a:r>
            <a:endParaRPr lang="zh-CN" altLang="en-US" dirty="0">
              <a:solidFill>
                <a:schemeClr val="bg1"/>
              </a:solidFill>
            </a:endParaRPr>
          </a:p>
        </p:txBody>
      </p:sp>
      <p:grpSp>
        <p:nvGrpSpPr>
          <p:cNvPr id="37" name="组合 36"/>
          <p:cNvGrpSpPr/>
          <p:nvPr/>
        </p:nvGrpSpPr>
        <p:grpSpPr>
          <a:xfrm>
            <a:off x="6801276" y="1384663"/>
            <a:ext cx="1420630" cy="1232969"/>
            <a:chOff x="6838023" y="2828708"/>
            <a:chExt cx="1222899" cy="1232969"/>
          </a:xfrm>
        </p:grpSpPr>
        <p:sp>
          <p:nvSpPr>
            <p:cNvPr id="38" name="Freeform 14"/>
            <p:cNvSpPr>
              <a:spLocks/>
            </p:cNvSpPr>
            <p:nvPr/>
          </p:nvSpPr>
          <p:spPr bwMode="auto">
            <a:xfrm>
              <a:off x="6857447" y="2828708"/>
              <a:ext cx="1203475" cy="1220693"/>
            </a:xfrm>
            <a:custGeom>
              <a:avLst/>
              <a:gdLst>
                <a:gd name="T0" fmla="*/ 553 w 553"/>
                <a:gd name="T1" fmla="*/ 552 h 552"/>
                <a:gd name="T2" fmla="*/ 0 w 553"/>
                <a:gd name="T3" fmla="*/ 552 h 552"/>
                <a:gd name="T4" fmla="*/ 0 w 553"/>
                <a:gd name="T5" fmla="*/ 0 h 552"/>
                <a:gd name="T6" fmla="*/ 553 w 553"/>
                <a:gd name="T7" fmla="*/ 0 h 552"/>
                <a:gd name="T8" fmla="*/ 553 w 553"/>
                <a:gd name="T9" fmla="*/ 552 h 552"/>
                <a:gd name="T10" fmla="*/ 553 w 553"/>
                <a:gd name="T11" fmla="*/ 552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solidFill>
              <a:srgbClr val="EFA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文本框 38"/>
            <p:cNvSpPr txBox="1"/>
            <p:nvPr/>
          </p:nvSpPr>
          <p:spPr>
            <a:xfrm>
              <a:off x="6838023" y="3046014"/>
              <a:ext cx="1222898" cy="1015663"/>
            </a:xfrm>
            <a:prstGeom prst="rect">
              <a:avLst/>
            </a:prstGeom>
            <a:noFill/>
          </p:spPr>
          <p:txBody>
            <a:bodyPr wrap="square" rtlCol="0">
              <a:spAutoFit/>
            </a:bodyPr>
            <a:lstStyle/>
            <a:p>
              <a:pPr algn="ctr"/>
              <a:r>
                <a:rPr lang="zh-CN" altLang="en-US" sz="2400" dirty="0">
                  <a:solidFill>
                    <a:schemeClr val="bg1"/>
                  </a:solidFill>
                </a:rPr>
                <a:t>深圳</a:t>
              </a:r>
              <a:endParaRPr lang="en-US" altLang="zh-CN" sz="2400" dirty="0">
                <a:solidFill>
                  <a:schemeClr val="bg1"/>
                </a:solidFill>
              </a:endParaRPr>
            </a:p>
            <a:p>
              <a:pPr algn="ctr"/>
              <a:r>
                <a:rPr lang="zh-CN" altLang="en-US" dirty="0">
                  <a:solidFill>
                    <a:schemeClr val="bg1"/>
                  </a:solidFill>
                </a:rPr>
                <a:t>银链、招股科技</a:t>
              </a:r>
            </a:p>
          </p:txBody>
        </p:sp>
      </p:grpSp>
      <p:sp>
        <p:nvSpPr>
          <p:cNvPr id="40" name="文本框 39"/>
          <p:cNvSpPr txBox="1"/>
          <p:nvPr/>
        </p:nvSpPr>
        <p:spPr>
          <a:xfrm>
            <a:off x="1170949" y="4497181"/>
            <a:ext cx="1222898" cy="738664"/>
          </a:xfrm>
          <a:prstGeom prst="rect">
            <a:avLst/>
          </a:prstGeom>
          <a:noFill/>
        </p:spPr>
        <p:txBody>
          <a:bodyPr wrap="square" rtlCol="0">
            <a:spAutoFit/>
          </a:bodyPr>
          <a:lstStyle/>
          <a:p>
            <a:pPr algn="ctr"/>
            <a:r>
              <a:rPr lang="zh-CN" altLang="en-US" sz="2400" dirty="0">
                <a:solidFill>
                  <a:schemeClr val="bg1"/>
                </a:solidFill>
              </a:rPr>
              <a:t>新加坡</a:t>
            </a:r>
            <a:endParaRPr lang="en-US" altLang="zh-CN" sz="2400" dirty="0">
              <a:solidFill>
                <a:schemeClr val="bg1"/>
              </a:solidFill>
            </a:endParaRPr>
          </a:p>
          <a:p>
            <a:pPr algn="ctr"/>
            <a:r>
              <a:rPr lang="en-US" altLang="zh-CN" dirty="0" err="1">
                <a:solidFill>
                  <a:schemeClr val="bg1"/>
                </a:solidFill>
              </a:rPr>
              <a:t>Quoine</a:t>
            </a:r>
            <a:endParaRPr lang="zh-CN" altLang="en-US" dirty="0">
              <a:solidFill>
                <a:schemeClr val="bg1"/>
              </a:solidFill>
            </a:endParaRPr>
          </a:p>
        </p:txBody>
      </p:sp>
      <p:sp>
        <p:nvSpPr>
          <p:cNvPr id="41" name="文本框 40"/>
          <p:cNvSpPr txBox="1"/>
          <p:nvPr/>
        </p:nvSpPr>
        <p:spPr>
          <a:xfrm>
            <a:off x="5401012" y="3020025"/>
            <a:ext cx="1222898" cy="738664"/>
          </a:xfrm>
          <a:prstGeom prst="rect">
            <a:avLst/>
          </a:prstGeom>
          <a:noFill/>
        </p:spPr>
        <p:txBody>
          <a:bodyPr wrap="square" rtlCol="0">
            <a:spAutoFit/>
          </a:bodyPr>
          <a:lstStyle/>
          <a:p>
            <a:pPr algn="ctr"/>
            <a:r>
              <a:rPr lang="zh-CN" altLang="en-US" sz="2400" dirty="0">
                <a:solidFill>
                  <a:schemeClr val="bg1"/>
                </a:solidFill>
              </a:rPr>
              <a:t>俄罗斯</a:t>
            </a:r>
            <a:endParaRPr lang="en-US" altLang="zh-CN" sz="2400" dirty="0">
              <a:solidFill>
                <a:schemeClr val="bg1"/>
              </a:solidFill>
            </a:endParaRPr>
          </a:p>
          <a:p>
            <a:pPr algn="ctr"/>
            <a:r>
              <a:rPr lang="en-US" altLang="zh-CN" dirty="0" err="1">
                <a:solidFill>
                  <a:schemeClr val="bg1"/>
                </a:solidFill>
              </a:rPr>
              <a:t>Bitfury</a:t>
            </a:r>
            <a:endParaRPr lang="zh-CN" altLang="en-US" dirty="0">
              <a:solidFill>
                <a:schemeClr val="bg1"/>
              </a:solidFill>
            </a:endParaRPr>
          </a:p>
        </p:txBody>
      </p:sp>
      <p:sp>
        <p:nvSpPr>
          <p:cNvPr id="42" name="矩形 1"/>
          <p:cNvSpPr>
            <a:spLocks noChangeArrowheads="1"/>
          </p:cNvSpPr>
          <p:nvPr/>
        </p:nvSpPr>
        <p:spPr bwMode="auto">
          <a:xfrm>
            <a:off x="8517630" y="2941132"/>
            <a:ext cx="258975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dirty="0">
                <a:solidFill>
                  <a:schemeClr val="bg1"/>
                </a:solidFill>
                <a:latin typeface="微软雅黑" pitchFamily="34" charset="-122"/>
                <a:ea typeface="微软雅黑" pitchFamily="34" charset="-122"/>
              </a:rPr>
              <a:t>北京</a:t>
            </a:r>
            <a:endParaRPr lang="en-US" altLang="zh-CN" sz="2400" dirty="0">
              <a:solidFill>
                <a:schemeClr val="bg1"/>
              </a:solidFill>
              <a:latin typeface="微软雅黑" pitchFamily="34" charset="-122"/>
              <a:ea typeface="微软雅黑" pitchFamily="34" charset="-122"/>
            </a:endParaRPr>
          </a:p>
          <a:p>
            <a:pPr>
              <a:lnSpc>
                <a:spcPct val="150000"/>
              </a:lnSpc>
            </a:pPr>
            <a:r>
              <a:rPr lang="zh-CN" altLang="en-US" sz="1600" dirty="0">
                <a:solidFill>
                  <a:schemeClr val="bg1"/>
                </a:solidFill>
                <a:latin typeface="微软雅黑" pitchFamily="34" charset="-122"/>
                <a:ea typeface="微软雅黑" pitchFamily="34" charset="-122"/>
              </a:rPr>
              <a:t>布比、太一、网录、井通、金股链、 同心互助、水滴互助、  人人互助、</a:t>
            </a:r>
            <a:r>
              <a:rPr lang="en-US" altLang="zh-CN" sz="1600" dirty="0" err="1">
                <a:solidFill>
                  <a:schemeClr val="bg1"/>
                </a:solidFill>
                <a:latin typeface="微软雅黑" pitchFamily="34" charset="-122"/>
                <a:ea typeface="微软雅黑" pitchFamily="34" charset="-122"/>
              </a:rPr>
              <a:t>OKLink</a:t>
            </a:r>
            <a:r>
              <a:rPr lang="zh-CN" altLang="en-US" sz="1600" dirty="0">
                <a:solidFill>
                  <a:schemeClr val="bg1"/>
                </a:solidFill>
                <a:latin typeface="微软雅黑" pitchFamily="34" charset="-122"/>
                <a:ea typeface="微软雅黑" pitchFamily="34" charset="-122"/>
              </a:rPr>
              <a:t>、信和云、能链等</a:t>
            </a:r>
            <a:endParaRPr lang="en-US" altLang="zh-CN" sz="1600" dirty="0">
              <a:solidFill>
                <a:schemeClr val="bg1"/>
              </a:solidFill>
              <a:latin typeface="微软雅黑" pitchFamily="34" charset="-122"/>
              <a:ea typeface="微软雅黑" pitchFamily="34" charset="-122"/>
            </a:endParaRPr>
          </a:p>
        </p:txBody>
      </p:sp>
      <p:sp>
        <p:nvSpPr>
          <p:cNvPr id="43" name="文本框 42"/>
          <p:cNvSpPr txBox="1"/>
          <p:nvPr/>
        </p:nvSpPr>
        <p:spPr>
          <a:xfrm>
            <a:off x="8438258" y="1406777"/>
            <a:ext cx="2669125" cy="1200329"/>
          </a:xfrm>
          <a:prstGeom prst="rect">
            <a:avLst/>
          </a:prstGeom>
          <a:noFill/>
        </p:spPr>
        <p:txBody>
          <a:bodyPr wrap="square" rtlCol="0">
            <a:spAutoFit/>
          </a:bodyPr>
          <a:lstStyle/>
          <a:p>
            <a:pPr algn="ctr">
              <a:lnSpc>
                <a:spcPct val="150000"/>
              </a:lnSpc>
            </a:pPr>
            <a:r>
              <a:rPr lang="zh-CN" altLang="en-US" sz="2400" dirty="0">
                <a:solidFill>
                  <a:schemeClr val="bg1"/>
                </a:solidFill>
                <a:latin typeface="微软雅黑" pitchFamily="34" charset="-122"/>
                <a:ea typeface="微软雅黑" pitchFamily="34" charset="-122"/>
              </a:rPr>
              <a:t>杭州</a:t>
            </a:r>
            <a:endParaRPr lang="en-US" altLang="zh-CN" sz="2400" dirty="0">
              <a:solidFill>
                <a:schemeClr val="bg1"/>
              </a:solidFill>
              <a:latin typeface="微软雅黑" pitchFamily="34" charset="-122"/>
              <a:ea typeface="微软雅黑" pitchFamily="34" charset="-122"/>
            </a:endParaRPr>
          </a:p>
          <a:p>
            <a:pPr algn="ctr"/>
            <a:r>
              <a:rPr lang="zh-CN" altLang="en-US" dirty="0">
                <a:solidFill>
                  <a:schemeClr val="bg1"/>
                </a:solidFill>
              </a:rPr>
              <a:t>趣链、云象、保全网、复杂美、秘猿</a:t>
            </a:r>
            <a:endParaRPr lang="en-US" altLang="zh-CN" dirty="0">
              <a:solidFill>
                <a:schemeClr val="bg1"/>
              </a:solidFill>
            </a:endParaRPr>
          </a:p>
        </p:txBody>
      </p:sp>
      <p:sp>
        <p:nvSpPr>
          <p:cNvPr id="44" name="文本框 43"/>
          <p:cNvSpPr txBox="1"/>
          <p:nvPr/>
        </p:nvSpPr>
        <p:spPr>
          <a:xfrm>
            <a:off x="6820458" y="3057791"/>
            <a:ext cx="1447207" cy="2308324"/>
          </a:xfrm>
          <a:prstGeom prst="rect">
            <a:avLst/>
          </a:prstGeom>
          <a:noFill/>
        </p:spPr>
        <p:txBody>
          <a:bodyPr wrap="square" rtlCol="0">
            <a:spAutoFit/>
          </a:bodyPr>
          <a:lstStyle/>
          <a:p>
            <a:pPr algn="ctr"/>
            <a:r>
              <a:rPr lang="zh-CN" altLang="en-US" sz="2400" dirty="0">
                <a:solidFill>
                  <a:schemeClr val="bg1"/>
                </a:solidFill>
                <a:latin typeface="微软雅黑" pitchFamily="34" charset="-122"/>
                <a:ea typeface="微软雅黑" pitchFamily="34" charset="-122"/>
              </a:rPr>
              <a:t>上海</a:t>
            </a:r>
            <a:endParaRPr lang="en-US" altLang="zh-CN" sz="2400" dirty="0">
              <a:solidFill>
                <a:schemeClr val="bg1"/>
              </a:solidFill>
              <a:latin typeface="微软雅黑" pitchFamily="34" charset="-122"/>
              <a:ea typeface="微软雅黑" pitchFamily="34" charset="-122"/>
            </a:endParaRPr>
          </a:p>
          <a:p>
            <a:pPr algn="ctr">
              <a:lnSpc>
                <a:spcPct val="150000"/>
              </a:lnSpc>
            </a:pPr>
            <a:r>
              <a:rPr lang="zh-CN" altLang="en-US" sz="1600" dirty="0">
                <a:solidFill>
                  <a:schemeClr val="bg1"/>
                </a:solidFill>
                <a:latin typeface="微软雅黑" pitchFamily="34" charset="-122"/>
                <a:ea typeface="微软雅黑" pitchFamily="34" charset="-122"/>
              </a:rPr>
              <a:t>矩阵金融、唯链、小蚁、</a:t>
            </a:r>
            <a:endParaRPr lang="en-US" altLang="zh-CN" sz="1600" dirty="0">
              <a:solidFill>
                <a:schemeClr val="bg1"/>
              </a:solidFill>
              <a:latin typeface="微软雅黑" pitchFamily="34" charset="-122"/>
              <a:ea typeface="微软雅黑" pitchFamily="34" charset="-122"/>
            </a:endParaRPr>
          </a:p>
          <a:p>
            <a:pPr algn="ctr">
              <a:lnSpc>
                <a:spcPct val="150000"/>
              </a:lnSpc>
            </a:pPr>
            <a:r>
              <a:rPr lang="zh-CN" altLang="en-US" sz="1600" dirty="0">
                <a:solidFill>
                  <a:schemeClr val="bg1"/>
                </a:solidFill>
                <a:latin typeface="微软雅黑" pitchFamily="34" charset="-122"/>
                <a:ea typeface="微软雅黑" pitchFamily="34" charset="-122"/>
              </a:rPr>
              <a:t>维优、金丘、快贝、朝夕网络等</a:t>
            </a:r>
            <a:endParaRPr lang="en-US" altLang="zh-CN" sz="1600" dirty="0">
              <a:solidFill>
                <a:schemeClr val="bg1"/>
              </a:solidFill>
              <a:latin typeface="微软雅黑" pitchFamily="34" charset="-122"/>
              <a:ea typeface="微软雅黑" pitchFamily="34" charset="-122"/>
            </a:endParaRPr>
          </a:p>
        </p:txBody>
      </p:sp>
      <p:pic>
        <p:nvPicPr>
          <p:cNvPr id="46" name="Picture 2" descr="204D5CBBAA1B1A8DA91E7C1E0020F789">
            <a:extLst>
              <a:ext uri="{FF2B5EF4-FFF2-40B4-BE49-F238E27FC236}">
                <a16:creationId xmlns:a16="http://schemas.microsoft.com/office/drawing/2014/main" id="{F02B745A-B18A-4B02-A990-242E297DEC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0617" y="4454501"/>
            <a:ext cx="802940" cy="8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994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nvGraphicFramePr>
        <p:xfrm>
          <a:off x="3210802" y="1353682"/>
          <a:ext cx="6240378" cy="382120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74" y="516939"/>
            <a:ext cx="3057247" cy="584775"/>
          </a:xfrm>
          <a:prstGeom prst="rect">
            <a:avLst/>
          </a:prstGeom>
          <a:noFill/>
        </p:spPr>
        <p:txBody>
          <a:bodyPr wrap="none" rtlCol="0">
            <a:spAutoFit/>
          </a:bodyPr>
          <a:lstStyle/>
          <a:p>
            <a:pPr>
              <a:spcBef>
                <a:spcPct val="0"/>
              </a:spcBef>
            </a:pPr>
            <a:r>
              <a:rPr lang="zh-CN" altLang="en-US" sz="3200" b="1" dirty="0">
                <a:solidFill>
                  <a:srgbClr val="358FCB"/>
                </a:solidFill>
                <a:latin typeface="Georgia" charset="0"/>
                <a:ea typeface="Georgia" charset="0"/>
                <a:cs typeface="Georgia" charset="0"/>
              </a:rPr>
              <a:t>区块链技术社区</a:t>
            </a:r>
          </a:p>
        </p:txBody>
      </p:sp>
      <p:grpSp>
        <p:nvGrpSpPr>
          <p:cNvPr id="73" name="组合 72"/>
          <p:cNvGrpSpPr/>
          <p:nvPr/>
        </p:nvGrpSpPr>
        <p:grpSpPr>
          <a:xfrm>
            <a:off x="3402659" y="2289261"/>
            <a:ext cx="927726" cy="927726"/>
            <a:chOff x="9279154" y="4928074"/>
            <a:chExt cx="927726" cy="927726"/>
          </a:xfrm>
        </p:grpSpPr>
        <p:sp>
          <p:nvSpPr>
            <p:cNvPr id="59" name="椭圆 58"/>
            <p:cNvSpPr/>
            <p:nvPr/>
          </p:nvSpPr>
          <p:spPr>
            <a:xfrm>
              <a:off x="9279154" y="4928074"/>
              <a:ext cx="927726" cy="9277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Freeform 133"/>
            <p:cNvSpPr>
              <a:spLocks noEditPoints="1"/>
            </p:cNvSpPr>
            <p:nvPr/>
          </p:nvSpPr>
          <p:spPr bwMode="auto">
            <a:xfrm>
              <a:off x="9469017" y="5117937"/>
              <a:ext cx="548001" cy="548001"/>
            </a:xfrm>
            <a:custGeom>
              <a:avLst/>
              <a:gdLst>
                <a:gd name="T0" fmla="*/ 0 w 80"/>
                <a:gd name="T1" fmla="*/ 40 h 80"/>
                <a:gd name="T2" fmla="*/ 80 w 80"/>
                <a:gd name="T3" fmla="*/ 40 h 80"/>
                <a:gd name="T4" fmla="*/ 33 w 80"/>
                <a:gd name="T5" fmla="*/ 76 h 80"/>
                <a:gd name="T6" fmla="*/ 39 w 80"/>
                <a:gd name="T7" fmla="*/ 61 h 80"/>
                <a:gd name="T8" fmla="*/ 33 w 80"/>
                <a:gd name="T9" fmla="*/ 76 h 80"/>
                <a:gd name="T10" fmla="*/ 18 w 80"/>
                <a:gd name="T11" fmla="*/ 41 h 80"/>
                <a:gd name="T12" fmla="*/ 8 w 80"/>
                <a:gd name="T13" fmla="*/ 58 h 80"/>
                <a:gd name="T14" fmla="*/ 42 w 80"/>
                <a:gd name="T15" fmla="*/ 19 h 80"/>
                <a:gd name="T16" fmla="*/ 46 w 80"/>
                <a:gd name="T17" fmla="*/ 3 h 80"/>
                <a:gd name="T18" fmla="*/ 42 w 80"/>
                <a:gd name="T19" fmla="*/ 19 h 80"/>
                <a:gd name="T20" fmla="*/ 59 w 80"/>
                <a:gd name="T21" fmla="*/ 38 h 80"/>
                <a:gd name="T22" fmla="*/ 42 w 80"/>
                <a:gd name="T23" fmla="*/ 22 h 80"/>
                <a:gd name="T24" fmla="*/ 39 w 80"/>
                <a:gd name="T25" fmla="*/ 19 h 80"/>
                <a:gd name="T26" fmla="*/ 33 w 80"/>
                <a:gd name="T27" fmla="*/ 3 h 80"/>
                <a:gd name="T28" fmla="*/ 39 w 80"/>
                <a:gd name="T29" fmla="*/ 19 h 80"/>
                <a:gd name="T30" fmla="*/ 39 w 80"/>
                <a:gd name="T31" fmla="*/ 38 h 80"/>
                <a:gd name="T32" fmla="*/ 24 w 80"/>
                <a:gd name="T33" fmla="*/ 22 h 80"/>
                <a:gd name="T34" fmla="*/ 18 w 80"/>
                <a:gd name="T35" fmla="*/ 38 h 80"/>
                <a:gd name="T36" fmla="*/ 8 w 80"/>
                <a:gd name="T37" fmla="*/ 22 h 80"/>
                <a:gd name="T38" fmla="*/ 18 w 80"/>
                <a:gd name="T39" fmla="*/ 38 h 80"/>
                <a:gd name="T40" fmla="*/ 39 w 80"/>
                <a:gd name="T41" fmla="*/ 41 h 80"/>
                <a:gd name="T42" fmla="*/ 24 w 80"/>
                <a:gd name="T43" fmla="*/ 58 h 80"/>
                <a:gd name="T44" fmla="*/ 42 w 80"/>
                <a:gd name="T45" fmla="*/ 61 h 80"/>
                <a:gd name="T46" fmla="*/ 46 w 80"/>
                <a:gd name="T47" fmla="*/ 77 h 80"/>
                <a:gd name="T48" fmla="*/ 42 w 80"/>
                <a:gd name="T49" fmla="*/ 61 h 80"/>
                <a:gd name="T50" fmla="*/ 42 w 80"/>
                <a:gd name="T51" fmla="*/ 41 h 80"/>
                <a:gd name="T52" fmla="*/ 56 w 80"/>
                <a:gd name="T53" fmla="*/ 58 h 80"/>
                <a:gd name="T54" fmla="*/ 61 w 80"/>
                <a:gd name="T55" fmla="*/ 41 h 80"/>
                <a:gd name="T56" fmla="*/ 73 w 80"/>
                <a:gd name="T57" fmla="*/ 58 h 80"/>
                <a:gd name="T58" fmla="*/ 59 w 80"/>
                <a:gd name="T59" fmla="*/ 58 h 80"/>
                <a:gd name="T60" fmla="*/ 61 w 80"/>
                <a:gd name="T61" fmla="*/ 38 h 80"/>
                <a:gd name="T62" fmla="*/ 73 w 80"/>
                <a:gd name="T63" fmla="*/ 22 h 80"/>
                <a:gd name="T64" fmla="*/ 61 w 80"/>
                <a:gd name="T65" fmla="*/ 38 h 80"/>
                <a:gd name="T66" fmla="*/ 58 w 80"/>
                <a:gd name="T67" fmla="*/ 19 h 80"/>
                <a:gd name="T68" fmla="*/ 67 w 80"/>
                <a:gd name="T69" fmla="*/ 13 h 80"/>
                <a:gd name="T70" fmla="*/ 14 w 80"/>
                <a:gd name="T71" fmla="*/ 13 h 80"/>
                <a:gd name="T72" fmla="*/ 22 w 80"/>
                <a:gd name="T73" fmla="*/ 19 h 80"/>
                <a:gd name="T74" fmla="*/ 14 w 80"/>
                <a:gd name="T75" fmla="*/ 13 h 80"/>
                <a:gd name="T76" fmla="*/ 22 w 80"/>
                <a:gd name="T77" fmla="*/ 61 h 80"/>
                <a:gd name="T78" fmla="*/ 14 w 80"/>
                <a:gd name="T79" fmla="*/ 66 h 80"/>
                <a:gd name="T80" fmla="*/ 67 w 80"/>
                <a:gd name="T81" fmla="*/ 66 h 80"/>
                <a:gd name="T82" fmla="*/ 58 w 80"/>
                <a:gd name="T83" fmla="*/ 61 h 80"/>
                <a:gd name="T84" fmla="*/ 67 w 80"/>
                <a:gd name="T85"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p:cNvGrpSpPr/>
          <p:nvPr/>
        </p:nvGrpSpPr>
        <p:grpSpPr>
          <a:xfrm>
            <a:off x="8330497" y="2273871"/>
            <a:ext cx="927726" cy="927726"/>
            <a:chOff x="1998236" y="1541759"/>
            <a:chExt cx="927726" cy="927726"/>
          </a:xfrm>
        </p:grpSpPr>
        <p:sp>
          <p:nvSpPr>
            <p:cNvPr id="56" name="椭圆 55"/>
            <p:cNvSpPr/>
            <p:nvPr/>
          </p:nvSpPr>
          <p:spPr>
            <a:xfrm>
              <a:off x="1998236" y="1541759"/>
              <a:ext cx="927726" cy="92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Freeform 106"/>
            <p:cNvSpPr>
              <a:spLocks noEditPoints="1"/>
            </p:cNvSpPr>
            <p:nvPr/>
          </p:nvSpPr>
          <p:spPr bwMode="auto">
            <a:xfrm>
              <a:off x="2189123" y="1749896"/>
              <a:ext cx="519723" cy="429382"/>
            </a:xfrm>
            <a:custGeom>
              <a:avLst/>
              <a:gdLst>
                <a:gd name="T0" fmla="*/ 192 w 207"/>
                <a:gd name="T1" fmla="*/ 64 h 171"/>
                <a:gd name="T2" fmla="*/ 192 w 207"/>
                <a:gd name="T3" fmla="*/ 57 h 171"/>
                <a:gd name="T4" fmla="*/ 136 w 207"/>
                <a:gd name="T5" fmla="*/ 0 h 171"/>
                <a:gd name="T6" fmla="*/ 89 w 207"/>
                <a:gd name="T7" fmla="*/ 25 h 171"/>
                <a:gd name="T8" fmla="*/ 72 w 207"/>
                <a:gd name="T9" fmla="*/ 21 h 171"/>
                <a:gd name="T10" fmla="*/ 35 w 207"/>
                <a:gd name="T11" fmla="*/ 55 h 171"/>
                <a:gd name="T12" fmla="*/ 0 w 207"/>
                <a:gd name="T13" fmla="*/ 96 h 171"/>
                <a:gd name="T14" fmla="*/ 42 w 207"/>
                <a:gd name="T15" fmla="*/ 138 h 171"/>
                <a:gd name="T16" fmla="*/ 77 w 207"/>
                <a:gd name="T17" fmla="*/ 138 h 171"/>
                <a:gd name="T18" fmla="*/ 99 w 207"/>
                <a:gd name="T19" fmla="*/ 167 h 171"/>
                <a:gd name="T20" fmla="*/ 107 w 207"/>
                <a:gd name="T21" fmla="*/ 171 h 171"/>
                <a:gd name="T22" fmla="*/ 115 w 207"/>
                <a:gd name="T23" fmla="*/ 167 h 171"/>
                <a:gd name="T24" fmla="*/ 137 w 207"/>
                <a:gd name="T25" fmla="*/ 138 h 171"/>
                <a:gd name="T26" fmla="*/ 165 w 207"/>
                <a:gd name="T27" fmla="*/ 138 h 171"/>
                <a:gd name="T28" fmla="*/ 207 w 207"/>
                <a:gd name="T29" fmla="*/ 96 h 171"/>
                <a:gd name="T30" fmla="*/ 192 w 207"/>
                <a:gd name="T31" fmla="*/ 64 h 171"/>
                <a:gd name="T32" fmla="*/ 109 w 207"/>
                <a:gd name="T33" fmla="*/ 162 h 171"/>
                <a:gd name="T34" fmla="*/ 106 w 207"/>
                <a:gd name="T35" fmla="*/ 162 h 171"/>
                <a:gd name="T36" fmla="*/ 68 w 207"/>
                <a:gd name="T37" fmla="*/ 114 h 171"/>
                <a:gd name="T38" fmla="*/ 95 w 207"/>
                <a:gd name="T39" fmla="*/ 114 h 171"/>
                <a:gd name="T40" fmla="*/ 95 w 207"/>
                <a:gd name="T41" fmla="*/ 58 h 171"/>
                <a:gd name="T42" fmla="*/ 97 w 207"/>
                <a:gd name="T43" fmla="*/ 56 h 171"/>
                <a:gd name="T44" fmla="*/ 118 w 207"/>
                <a:gd name="T45" fmla="*/ 56 h 171"/>
                <a:gd name="T46" fmla="*/ 120 w 207"/>
                <a:gd name="T47" fmla="*/ 58 h 171"/>
                <a:gd name="T48" fmla="*/ 120 w 207"/>
                <a:gd name="T49" fmla="*/ 114 h 171"/>
                <a:gd name="T50" fmla="*/ 146 w 207"/>
                <a:gd name="T51" fmla="*/ 114 h 171"/>
                <a:gd name="T52" fmla="*/ 133 w 207"/>
                <a:gd name="T53" fmla="*/ 132 h 171"/>
                <a:gd name="T54" fmla="*/ 127 w 207"/>
                <a:gd name="T55" fmla="*/ 138 h 171"/>
                <a:gd name="T56" fmla="*/ 127 w 207"/>
                <a:gd name="T57" fmla="*/ 138 h 171"/>
                <a:gd name="T58" fmla="*/ 109 w 207"/>
                <a:gd name="T59" fmla="*/ 162 h 171"/>
                <a:gd name="T60" fmla="*/ 165 w 207"/>
                <a:gd name="T61" fmla="*/ 130 h 171"/>
                <a:gd name="T62" fmla="*/ 144 w 207"/>
                <a:gd name="T63" fmla="*/ 130 h 171"/>
                <a:gd name="T64" fmla="*/ 153 w 207"/>
                <a:gd name="T65" fmla="*/ 118 h 171"/>
                <a:gd name="T66" fmla="*/ 154 w 207"/>
                <a:gd name="T67" fmla="*/ 110 h 171"/>
                <a:gd name="T68" fmla="*/ 147 w 207"/>
                <a:gd name="T69" fmla="*/ 106 h 171"/>
                <a:gd name="T70" fmla="*/ 128 w 207"/>
                <a:gd name="T71" fmla="*/ 106 h 171"/>
                <a:gd name="T72" fmla="*/ 128 w 207"/>
                <a:gd name="T73" fmla="*/ 58 h 171"/>
                <a:gd name="T74" fmla="*/ 118 w 207"/>
                <a:gd name="T75" fmla="*/ 48 h 171"/>
                <a:gd name="T76" fmla="*/ 97 w 207"/>
                <a:gd name="T77" fmla="*/ 48 h 171"/>
                <a:gd name="T78" fmla="*/ 87 w 207"/>
                <a:gd name="T79" fmla="*/ 58 h 171"/>
                <a:gd name="T80" fmla="*/ 87 w 207"/>
                <a:gd name="T81" fmla="*/ 106 h 171"/>
                <a:gd name="T82" fmla="*/ 68 w 207"/>
                <a:gd name="T83" fmla="*/ 106 h 171"/>
                <a:gd name="T84" fmla="*/ 60 w 207"/>
                <a:gd name="T85" fmla="*/ 110 h 171"/>
                <a:gd name="T86" fmla="*/ 62 w 207"/>
                <a:gd name="T87" fmla="*/ 118 h 171"/>
                <a:gd name="T88" fmla="*/ 71 w 207"/>
                <a:gd name="T89" fmla="*/ 130 h 171"/>
                <a:gd name="T90" fmla="*/ 42 w 207"/>
                <a:gd name="T91" fmla="*/ 130 h 171"/>
                <a:gd name="T92" fmla="*/ 8 w 207"/>
                <a:gd name="T93" fmla="*/ 96 h 171"/>
                <a:gd name="T94" fmla="*/ 39 w 207"/>
                <a:gd name="T95" fmla="*/ 63 h 171"/>
                <a:gd name="T96" fmla="*/ 42 w 207"/>
                <a:gd name="T97" fmla="*/ 62 h 171"/>
                <a:gd name="T98" fmla="*/ 42 w 207"/>
                <a:gd name="T99" fmla="*/ 58 h 171"/>
                <a:gd name="T100" fmla="*/ 72 w 207"/>
                <a:gd name="T101" fmla="*/ 29 h 171"/>
                <a:gd name="T102" fmla="*/ 88 w 207"/>
                <a:gd name="T103" fmla="*/ 34 h 171"/>
                <a:gd name="T104" fmla="*/ 92 w 207"/>
                <a:gd name="T105" fmla="*/ 36 h 171"/>
                <a:gd name="T106" fmla="*/ 94 w 207"/>
                <a:gd name="T107" fmla="*/ 33 h 171"/>
                <a:gd name="T108" fmla="*/ 136 w 207"/>
                <a:gd name="T109" fmla="*/ 8 h 171"/>
                <a:gd name="T110" fmla="*/ 184 w 207"/>
                <a:gd name="T111" fmla="*/ 57 h 171"/>
                <a:gd name="T112" fmla="*/ 184 w 207"/>
                <a:gd name="T113" fmla="*/ 65 h 171"/>
                <a:gd name="T114" fmla="*/ 183 w 207"/>
                <a:gd name="T115" fmla="*/ 68 h 171"/>
                <a:gd name="T116" fmla="*/ 185 w 207"/>
                <a:gd name="T117" fmla="*/ 69 h 171"/>
                <a:gd name="T118" fmla="*/ 199 w 207"/>
                <a:gd name="T119" fmla="*/ 96 h 171"/>
                <a:gd name="T120" fmla="*/ 165 w 207"/>
                <a:gd name="T121" fmla="*/ 1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71">
                  <a:moveTo>
                    <a:pt x="192" y="64"/>
                  </a:moveTo>
                  <a:cubicBezTo>
                    <a:pt x="192" y="62"/>
                    <a:pt x="192" y="59"/>
                    <a:pt x="192" y="57"/>
                  </a:cubicBezTo>
                  <a:cubicBezTo>
                    <a:pt x="192" y="26"/>
                    <a:pt x="167" y="0"/>
                    <a:pt x="136" y="0"/>
                  </a:cubicBezTo>
                  <a:cubicBezTo>
                    <a:pt x="117" y="0"/>
                    <a:pt x="99" y="10"/>
                    <a:pt x="89" y="25"/>
                  </a:cubicBezTo>
                  <a:cubicBezTo>
                    <a:pt x="84" y="23"/>
                    <a:pt x="78" y="21"/>
                    <a:pt x="72" y="21"/>
                  </a:cubicBezTo>
                  <a:cubicBezTo>
                    <a:pt x="52" y="21"/>
                    <a:pt x="36" y="36"/>
                    <a:pt x="35" y="55"/>
                  </a:cubicBezTo>
                  <a:cubicBezTo>
                    <a:pt x="15" y="58"/>
                    <a:pt x="0" y="76"/>
                    <a:pt x="0" y="96"/>
                  </a:cubicBezTo>
                  <a:cubicBezTo>
                    <a:pt x="0" y="120"/>
                    <a:pt x="19" y="138"/>
                    <a:pt x="42" y="138"/>
                  </a:cubicBezTo>
                  <a:cubicBezTo>
                    <a:pt x="77" y="138"/>
                    <a:pt x="77" y="138"/>
                    <a:pt x="77" y="138"/>
                  </a:cubicBezTo>
                  <a:cubicBezTo>
                    <a:pt x="99" y="167"/>
                    <a:pt x="99" y="167"/>
                    <a:pt x="99" y="167"/>
                  </a:cubicBezTo>
                  <a:cubicBezTo>
                    <a:pt x="101" y="170"/>
                    <a:pt x="104" y="171"/>
                    <a:pt x="107" y="171"/>
                  </a:cubicBezTo>
                  <a:cubicBezTo>
                    <a:pt x="110" y="171"/>
                    <a:pt x="113" y="170"/>
                    <a:pt x="115" y="167"/>
                  </a:cubicBezTo>
                  <a:cubicBezTo>
                    <a:pt x="137" y="138"/>
                    <a:pt x="137" y="138"/>
                    <a:pt x="137" y="138"/>
                  </a:cubicBezTo>
                  <a:cubicBezTo>
                    <a:pt x="165" y="138"/>
                    <a:pt x="165" y="138"/>
                    <a:pt x="165" y="138"/>
                  </a:cubicBezTo>
                  <a:cubicBezTo>
                    <a:pt x="188" y="138"/>
                    <a:pt x="207" y="120"/>
                    <a:pt x="207" y="96"/>
                  </a:cubicBezTo>
                  <a:cubicBezTo>
                    <a:pt x="207" y="84"/>
                    <a:pt x="202" y="72"/>
                    <a:pt x="192" y="64"/>
                  </a:cubicBezTo>
                  <a:close/>
                  <a:moveTo>
                    <a:pt x="109" y="162"/>
                  </a:moveTo>
                  <a:cubicBezTo>
                    <a:pt x="108" y="163"/>
                    <a:pt x="107" y="163"/>
                    <a:pt x="106" y="162"/>
                  </a:cubicBezTo>
                  <a:cubicBezTo>
                    <a:pt x="68" y="114"/>
                    <a:pt x="68" y="114"/>
                    <a:pt x="68" y="114"/>
                  </a:cubicBezTo>
                  <a:cubicBezTo>
                    <a:pt x="95" y="114"/>
                    <a:pt x="95" y="114"/>
                    <a:pt x="95" y="114"/>
                  </a:cubicBezTo>
                  <a:cubicBezTo>
                    <a:pt x="95" y="58"/>
                    <a:pt x="95" y="58"/>
                    <a:pt x="95" y="58"/>
                  </a:cubicBezTo>
                  <a:cubicBezTo>
                    <a:pt x="95" y="57"/>
                    <a:pt x="96" y="56"/>
                    <a:pt x="97" y="56"/>
                  </a:cubicBezTo>
                  <a:cubicBezTo>
                    <a:pt x="118" y="56"/>
                    <a:pt x="118" y="56"/>
                    <a:pt x="118" y="56"/>
                  </a:cubicBezTo>
                  <a:cubicBezTo>
                    <a:pt x="119" y="56"/>
                    <a:pt x="120" y="57"/>
                    <a:pt x="120" y="58"/>
                  </a:cubicBezTo>
                  <a:cubicBezTo>
                    <a:pt x="120" y="114"/>
                    <a:pt x="120" y="114"/>
                    <a:pt x="120" y="114"/>
                  </a:cubicBezTo>
                  <a:cubicBezTo>
                    <a:pt x="146" y="114"/>
                    <a:pt x="146" y="114"/>
                    <a:pt x="146" y="114"/>
                  </a:cubicBezTo>
                  <a:cubicBezTo>
                    <a:pt x="133" y="132"/>
                    <a:pt x="133" y="132"/>
                    <a:pt x="133" y="132"/>
                  </a:cubicBezTo>
                  <a:cubicBezTo>
                    <a:pt x="127" y="138"/>
                    <a:pt x="127" y="138"/>
                    <a:pt x="127" y="138"/>
                  </a:cubicBezTo>
                  <a:cubicBezTo>
                    <a:pt x="127" y="138"/>
                    <a:pt x="127" y="138"/>
                    <a:pt x="127" y="138"/>
                  </a:cubicBezTo>
                  <a:lnTo>
                    <a:pt x="109" y="162"/>
                  </a:lnTo>
                  <a:close/>
                  <a:moveTo>
                    <a:pt x="165" y="130"/>
                  </a:moveTo>
                  <a:cubicBezTo>
                    <a:pt x="144" y="130"/>
                    <a:pt x="144" y="130"/>
                    <a:pt x="144" y="130"/>
                  </a:cubicBezTo>
                  <a:cubicBezTo>
                    <a:pt x="153" y="118"/>
                    <a:pt x="153" y="118"/>
                    <a:pt x="153" y="118"/>
                  </a:cubicBezTo>
                  <a:cubicBezTo>
                    <a:pt x="155" y="115"/>
                    <a:pt x="156" y="112"/>
                    <a:pt x="154" y="110"/>
                  </a:cubicBezTo>
                  <a:cubicBezTo>
                    <a:pt x="153" y="107"/>
                    <a:pt x="150" y="106"/>
                    <a:pt x="147" y="106"/>
                  </a:cubicBezTo>
                  <a:cubicBezTo>
                    <a:pt x="128" y="106"/>
                    <a:pt x="128" y="106"/>
                    <a:pt x="128" y="106"/>
                  </a:cubicBezTo>
                  <a:cubicBezTo>
                    <a:pt x="128" y="58"/>
                    <a:pt x="128" y="58"/>
                    <a:pt x="128" y="58"/>
                  </a:cubicBezTo>
                  <a:cubicBezTo>
                    <a:pt x="128" y="52"/>
                    <a:pt x="123" y="48"/>
                    <a:pt x="118" y="48"/>
                  </a:cubicBezTo>
                  <a:cubicBezTo>
                    <a:pt x="97" y="48"/>
                    <a:pt x="97" y="48"/>
                    <a:pt x="97" y="48"/>
                  </a:cubicBezTo>
                  <a:cubicBezTo>
                    <a:pt x="92" y="48"/>
                    <a:pt x="87" y="52"/>
                    <a:pt x="87" y="58"/>
                  </a:cubicBezTo>
                  <a:cubicBezTo>
                    <a:pt x="87" y="106"/>
                    <a:pt x="87" y="106"/>
                    <a:pt x="87" y="106"/>
                  </a:cubicBezTo>
                  <a:cubicBezTo>
                    <a:pt x="68" y="106"/>
                    <a:pt x="68" y="106"/>
                    <a:pt x="68" y="106"/>
                  </a:cubicBezTo>
                  <a:cubicBezTo>
                    <a:pt x="64" y="106"/>
                    <a:pt x="62" y="107"/>
                    <a:pt x="60" y="110"/>
                  </a:cubicBezTo>
                  <a:cubicBezTo>
                    <a:pt x="59" y="112"/>
                    <a:pt x="60" y="115"/>
                    <a:pt x="62" y="118"/>
                  </a:cubicBezTo>
                  <a:cubicBezTo>
                    <a:pt x="71" y="130"/>
                    <a:pt x="71" y="130"/>
                    <a:pt x="71" y="130"/>
                  </a:cubicBezTo>
                  <a:cubicBezTo>
                    <a:pt x="42" y="130"/>
                    <a:pt x="42" y="130"/>
                    <a:pt x="42" y="130"/>
                  </a:cubicBezTo>
                  <a:cubicBezTo>
                    <a:pt x="23" y="130"/>
                    <a:pt x="8" y="115"/>
                    <a:pt x="8" y="96"/>
                  </a:cubicBezTo>
                  <a:cubicBezTo>
                    <a:pt x="8" y="79"/>
                    <a:pt x="21" y="64"/>
                    <a:pt x="39" y="63"/>
                  </a:cubicBezTo>
                  <a:cubicBezTo>
                    <a:pt x="42" y="62"/>
                    <a:pt x="42" y="62"/>
                    <a:pt x="42" y="62"/>
                  </a:cubicBezTo>
                  <a:cubicBezTo>
                    <a:pt x="42" y="58"/>
                    <a:pt x="42" y="58"/>
                    <a:pt x="42" y="58"/>
                  </a:cubicBezTo>
                  <a:cubicBezTo>
                    <a:pt x="42" y="42"/>
                    <a:pt x="56" y="29"/>
                    <a:pt x="72" y="29"/>
                  </a:cubicBezTo>
                  <a:cubicBezTo>
                    <a:pt x="78" y="29"/>
                    <a:pt x="83" y="31"/>
                    <a:pt x="88" y="34"/>
                  </a:cubicBezTo>
                  <a:cubicBezTo>
                    <a:pt x="92" y="36"/>
                    <a:pt x="92" y="36"/>
                    <a:pt x="92" y="36"/>
                  </a:cubicBezTo>
                  <a:cubicBezTo>
                    <a:pt x="94" y="33"/>
                    <a:pt x="94" y="33"/>
                    <a:pt x="94" y="33"/>
                  </a:cubicBezTo>
                  <a:cubicBezTo>
                    <a:pt x="102" y="18"/>
                    <a:pt x="118" y="8"/>
                    <a:pt x="136" y="8"/>
                  </a:cubicBezTo>
                  <a:cubicBezTo>
                    <a:pt x="163" y="8"/>
                    <a:pt x="184" y="30"/>
                    <a:pt x="184" y="57"/>
                  </a:cubicBezTo>
                  <a:cubicBezTo>
                    <a:pt x="184" y="60"/>
                    <a:pt x="184" y="62"/>
                    <a:pt x="184" y="65"/>
                  </a:cubicBezTo>
                  <a:cubicBezTo>
                    <a:pt x="183" y="68"/>
                    <a:pt x="183" y="68"/>
                    <a:pt x="183" y="68"/>
                  </a:cubicBezTo>
                  <a:cubicBezTo>
                    <a:pt x="185" y="69"/>
                    <a:pt x="185" y="69"/>
                    <a:pt x="185" y="69"/>
                  </a:cubicBezTo>
                  <a:cubicBezTo>
                    <a:pt x="194" y="76"/>
                    <a:pt x="199" y="86"/>
                    <a:pt x="199" y="96"/>
                  </a:cubicBezTo>
                  <a:cubicBezTo>
                    <a:pt x="199" y="115"/>
                    <a:pt x="184" y="130"/>
                    <a:pt x="165"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7845111" y="2345305"/>
            <a:ext cx="3043357" cy="646331"/>
            <a:chOff x="1650223" y="4732742"/>
            <a:chExt cx="3043357" cy="646331"/>
          </a:xfrm>
        </p:grpSpPr>
        <p:sp>
          <p:nvSpPr>
            <p:cNvPr id="68" name="文本框 67"/>
            <p:cNvSpPr txBox="1"/>
            <p:nvPr/>
          </p:nvSpPr>
          <p:spPr>
            <a:xfrm>
              <a:off x="3256292" y="4732742"/>
              <a:ext cx="1338828" cy="646331"/>
            </a:xfrm>
            <a:prstGeom prst="rect">
              <a:avLst/>
            </a:prstGeom>
            <a:noFill/>
          </p:spPr>
          <p:txBody>
            <a:bodyPr wrap="none" rtlCol="0">
              <a:spAutoFit/>
            </a:bodyPr>
            <a:lstStyle/>
            <a:p>
              <a:pPr marL="0" lvl="1"/>
              <a:r>
                <a:rPr kumimoji="1" lang="zh-CN" altLang="en-US" b="1" dirty="0">
                  <a:latin typeface="微软雅黑" panose="020B0503020204020204" pitchFamily="34" charset="-122"/>
                  <a:ea typeface="微软雅黑" panose="020B0503020204020204" pitchFamily="34" charset="-122"/>
                </a:rPr>
                <a:t>比特币网络</a:t>
              </a:r>
            </a:p>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69" name="矩形 68"/>
            <p:cNvSpPr/>
            <p:nvPr/>
          </p:nvSpPr>
          <p:spPr>
            <a:xfrm>
              <a:off x="1650223" y="5071296"/>
              <a:ext cx="3043357" cy="307777"/>
            </a:xfrm>
            <a:prstGeom prst="rect">
              <a:avLst/>
            </a:prstGeom>
          </p:spPr>
          <p:txBody>
            <a:bodyPr wrap="square">
              <a:spAutoFit/>
            </a:bodyPr>
            <a:lstStyle/>
            <a:p>
              <a:pPr algn="r"/>
              <a:r>
                <a:rPr lang="zh-CN" altLang="en-US" sz="1400" dirty="0">
                  <a:ea typeface="微软雅黑" panose="020B0503020204020204" pitchFamily="34" charset="-122"/>
                </a:rPr>
                <a:t>经典区块链网络</a:t>
              </a:r>
            </a:p>
          </p:txBody>
        </p:sp>
      </p:grpSp>
      <p:grpSp>
        <p:nvGrpSpPr>
          <p:cNvPr id="16" name="组合 15"/>
          <p:cNvGrpSpPr/>
          <p:nvPr/>
        </p:nvGrpSpPr>
        <p:grpSpPr>
          <a:xfrm>
            <a:off x="5035230" y="5210321"/>
            <a:ext cx="3739179" cy="927986"/>
            <a:chOff x="2518664" y="4510795"/>
            <a:chExt cx="3739179" cy="927986"/>
          </a:xfrm>
        </p:grpSpPr>
        <p:grpSp>
          <p:nvGrpSpPr>
            <p:cNvPr id="71" name="组合 70"/>
            <p:cNvGrpSpPr/>
            <p:nvPr/>
          </p:nvGrpSpPr>
          <p:grpSpPr>
            <a:xfrm>
              <a:off x="2518664" y="4510795"/>
              <a:ext cx="927726" cy="927726"/>
              <a:chOff x="1985121" y="4928074"/>
              <a:chExt cx="927726" cy="927726"/>
            </a:xfrm>
          </p:grpSpPr>
          <p:sp>
            <p:nvSpPr>
              <p:cNvPr id="57" name="椭圆 56"/>
              <p:cNvSpPr/>
              <p:nvPr/>
            </p:nvSpPr>
            <p:spPr>
              <a:xfrm>
                <a:off x="1985121" y="4928074"/>
                <a:ext cx="927726" cy="92772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Freeform 109"/>
              <p:cNvSpPr>
                <a:spLocks noEditPoints="1"/>
              </p:cNvSpPr>
              <p:nvPr/>
            </p:nvSpPr>
            <p:spPr bwMode="auto">
              <a:xfrm>
                <a:off x="2189123" y="5139515"/>
                <a:ext cx="519723" cy="504844"/>
              </a:xfrm>
              <a:custGeom>
                <a:avLst/>
                <a:gdLst>
                  <a:gd name="T0" fmla="*/ 179 w 207"/>
                  <a:gd name="T1" fmla="*/ 0 h 201"/>
                  <a:gd name="T2" fmla="*/ 28 w 207"/>
                  <a:gd name="T3" fmla="*/ 0 h 201"/>
                  <a:gd name="T4" fmla="*/ 0 w 207"/>
                  <a:gd name="T5" fmla="*/ 28 h 201"/>
                  <a:gd name="T6" fmla="*/ 0 w 207"/>
                  <a:gd name="T7" fmla="*/ 131 h 201"/>
                  <a:gd name="T8" fmla="*/ 28 w 207"/>
                  <a:gd name="T9" fmla="*/ 159 h 201"/>
                  <a:gd name="T10" fmla="*/ 31 w 207"/>
                  <a:gd name="T11" fmla="*/ 159 h 201"/>
                  <a:gd name="T12" fmla="*/ 30 w 207"/>
                  <a:gd name="T13" fmla="*/ 201 h 201"/>
                  <a:gd name="T14" fmla="*/ 92 w 207"/>
                  <a:gd name="T15" fmla="*/ 159 h 201"/>
                  <a:gd name="T16" fmla="*/ 179 w 207"/>
                  <a:gd name="T17" fmla="*/ 159 h 201"/>
                  <a:gd name="T18" fmla="*/ 207 w 207"/>
                  <a:gd name="T19" fmla="*/ 131 h 201"/>
                  <a:gd name="T20" fmla="*/ 207 w 207"/>
                  <a:gd name="T21" fmla="*/ 28 h 201"/>
                  <a:gd name="T22" fmla="*/ 179 w 207"/>
                  <a:gd name="T23" fmla="*/ 0 h 201"/>
                  <a:gd name="T24" fmla="*/ 199 w 207"/>
                  <a:gd name="T25" fmla="*/ 131 h 201"/>
                  <a:gd name="T26" fmla="*/ 179 w 207"/>
                  <a:gd name="T27" fmla="*/ 151 h 201"/>
                  <a:gd name="T28" fmla="*/ 89 w 207"/>
                  <a:gd name="T29" fmla="*/ 151 h 201"/>
                  <a:gd name="T30" fmla="*/ 39 w 207"/>
                  <a:gd name="T31" fmla="*/ 186 h 201"/>
                  <a:gd name="T32" fmla="*/ 39 w 207"/>
                  <a:gd name="T33" fmla="*/ 151 h 201"/>
                  <a:gd name="T34" fmla="*/ 28 w 207"/>
                  <a:gd name="T35" fmla="*/ 151 h 201"/>
                  <a:gd name="T36" fmla="*/ 8 w 207"/>
                  <a:gd name="T37" fmla="*/ 131 h 201"/>
                  <a:gd name="T38" fmla="*/ 8 w 207"/>
                  <a:gd name="T39" fmla="*/ 28 h 201"/>
                  <a:gd name="T40" fmla="*/ 28 w 207"/>
                  <a:gd name="T41" fmla="*/ 8 h 201"/>
                  <a:gd name="T42" fmla="*/ 179 w 207"/>
                  <a:gd name="T43" fmla="*/ 8 h 201"/>
                  <a:gd name="T44" fmla="*/ 199 w 207"/>
                  <a:gd name="T45" fmla="*/ 28 h 201"/>
                  <a:gd name="T46" fmla="*/ 199 w 207"/>
                  <a:gd name="T47" fmla="*/ 131 h 201"/>
                  <a:gd name="T48" fmla="*/ 42 w 207"/>
                  <a:gd name="T49" fmla="*/ 42 h 201"/>
                  <a:gd name="T50" fmla="*/ 165 w 207"/>
                  <a:gd name="T51" fmla="*/ 42 h 201"/>
                  <a:gd name="T52" fmla="*/ 165 w 207"/>
                  <a:gd name="T53" fmla="*/ 50 h 201"/>
                  <a:gd name="T54" fmla="*/ 42 w 207"/>
                  <a:gd name="T55" fmla="*/ 50 h 201"/>
                  <a:gd name="T56" fmla="*/ 42 w 207"/>
                  <a:gd name="T57" fmla="*/ 42 h 201"/>
                  <a:gd name="T58" fmla="*/ 42 w 207"/>
                  <a:gd name="T59" fmla="*/ 76 h 201"/>
                  <a:gd name="T60" fmla="*/ 165 w 207"/>
                  <a:gd name="T61" fmla="*/ 76 h 201"/>
                  <a:gd name="T62" fmla="*/ 165 w 207"/>
                  <a:gd name="T63" fmla="*/ 84 h 201"/>
                  <a:gd name="T64" fmla="*/ 42 w 207"/>
                  <a:gd name="T65" fmla="*/ 84 h 201"/>
                  <a:gd name="T66" fmla="*/ 42 w 207"/>
                  <a:gd name="T67" fmla="*/ 76 h 201"/>
                  <a:gd name="T68" fmla="*/ 42 w 207"/>
                  <a:gd name="T69" fmla="*/ 110 h 201"/>
                  <a:gd name="T70" fmla="*/ 133 w 207"/>
                  <a:gd name="T71" fmla="*/ 110 h 201"/>
                  <a:gd name="T72" fmla="*/ 133 w 207"/>
                  <a:gd name="T73" fmla="*/ 118 h 201"/>
                  <a:gd name="T74" fmla="*/ 42 w 207"/>
                  <a:gd name="T75" fmla="*/ 118 h 201"/>
                  <a:gd name="T76" fmla="*/ 42 w 207"/>
                  <a:gd name="T77" fmla="*/ 11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201">
                    <a:moveTo>
                      <a:pt x="179" y="0"/>
                    </a:moveTo>
                    <a:cubicBezTo>
                      <a:pt x="28" y="0"/>
                      <a:pt x="28" y="0"/>
                      <a:pt x="28" y="0"/>
                    </a:cubicBezTo>
                    <a:cubicBezTo>
                      <a:pt x="12" y="0"/>
                      <a:pt x="0" y="13"/>
                      <a:pt x="0" y="28"/>
                    </a:cubicBezTo>
                    <a:cubicBezTo>
                      <a:pt x="0" y="131"/>
                      <a:pt x="0" y="131"/>
                      <a:pt x="0" y="131"/>
                    </a:cubicBezTo>
                    <a:cubicBezTo>
                      <a:pt x="0" y="146"/>
                      <a:pt x="12" y="159"/>
                      <a:pt x="28" y="159"/>
                    </a:cubicBezTo>
                    <a:cubicBezTo>
                      <a:pt x="31" y="159"/>
                      <a:pt x="31" y="159"/>
                      <a:pt x="31" y="159"/>
                    </a:cubicBezTo>
                    <a:cubicBezTo>
                      <a:pt x="30" y="201"/>
                      <a:pt x="30" y="201"/>
                      <a:pt x="30" y="201"/>
                    </a:cubicBezTo>
                    <a:cubicBezTo>
                      <a:pt x="92" y="159"/>
                      <a:pt x="92" y="159"/>
                      <a:pt x="92" y="159"/>
                    </a:cubicBezTo>
                    <a:cubicBezTo>
                      <a:pt x="179" y="159"/>
                      <a:pt x="179" y="159"/>
                      <a:pt x="179" y="159"/>
                    </a:cubicBezTo>
                    <a:cubicBezTo>
                      <a:pt x="195" y="159"/>
                      <a:pt x="207" y="146"/>
                      <a:pt x="207" y="131"/>
                    </a:cubicBezTo>
                    <a:cubicBezTo>
                      <a:pt x="207" y="28"/>
                      <a:pt x="207" y="28"/>
                      <a:pt x="207" y="28"/>
                    </a:cubicBezTo>
                    <a:cubicBezTo>
                      <a:pt x="207" y="13"/>
                      <a:pt x="195" y="0"/>
                      <a:pt x="179" y="0"/>
                    </a:cubicBezTo>
                    <a:close/>
                    <a:moveTo>
                      <a:pt x="199" y="131"/>
                    </a:moveTo>
                    <a:cubicBezTo>
                      <a:pt x="199" y="142"/>
                      <a:pt x="190" y="151"/>
                      <a:pt x="179" y="151"/>
                    </a:cubicBezTo>
                    <a:cubicBezTo>
                      <a:pt x="89" y="151"/>
                      <a:pt x="89" y="151"/>
                      <a:pt x="89" y="151"/>
                    </a:cubicBezTo>
                    <a:cubicBezTo>
                      <a:pt x="39" y="186"/>
                      <a:pt x="39" y="186"/>
                      <a:pt x="39" y="186"/>
                    </a:cubicBezTo>
                    <a:cubicBezTo>
                      <a:pt x="39" y="151"/>
                      <a:pt x="39" y="151"/>
                      <a:pt x="39" y="151"/>
                    </a:cubicBezTo>
                    <a:cubicBezTo>
                      <a:pt x="28" y="151"/>
                      <a:pt x="28" y="151"/>
                      <a:pt x="28" y="151"/>
                    </a:cubicBezTo>
                    <a:cubicBezTo>
                      <a:pt x="17" y="151"/>
                      <a:pt x="8" y="142"/>
                      <a:pt x="8" y="131"/>
                    </a:cubicBezTo>
                    <a:cubicBezTo>
                      <a:pt x="8" y="28"/>
                      <a:pt x="8" y="28"/>
                      <a:pt x="8" y="28"/>
                    </a:cubicBezTo>
                    <a:cubicBezTo>
                      <a:pt x="8" y="17"/>
                      <a:pt x="17" y="8"/>
                      <a:pt x="28" y="8"/>
                    </a:cubicBezTo>
                    <a:cubicBezTo>
                      <a:pt x="179" y="8"/>
                      <a:pt x="179" y="8"/>
                      <a:pt x="179" y="8"/>
                    </a:cubicBezTo>
                    <a:cubicBezTo>
                      <a:pt x="190" y="8"/>
                      <a:pt x="199" y="17"/>
                      <a:pt x="199" y="28"/>
                    </a:cubicBezTo>
                    <a:lnTo>
                      <a:pt x="199" y="131"/>
                    </a:lnTo>
                    <a:close/>
                    <a:moveTo>
                      <a:pt x="42" y="42"/>
                    </a:moveTo>
                    <a:cubicBezTo>
                      <a:pt x="165" y="42"/>
                      <a:pt x="165" y="42"/>
                      <a:pt x="165" y="42"/>
                    </a:cubicBezTo>
                    <a:cubicBezTo>
                      <a:pt x="165" y="50"/>
                      <a:pt x="165" y="50"/>
                      <a:pt x="165" y="50"/>
                    </a:cubicBezTo>
                    <a:cubicBezTo>
                      <a:pt x="42" y="50"/>
                      <a:pt x="42" y="50"/>
                      <a:pt x="42" y="50"/>
                    </a:cubicBezTo>
                    <a:lnTo>
                      <a:pt x="42" y="42"/>
                    </a:lnTo>
                    <a:close/>
                    <a:moveTo>
                      <a:pt x="42" y="76"/>
                    </a:moveTo>
                    <a:cubicBezTo>
                      <a:pt x="165" y="76"/>
                      <a:pt x="165" y="76"/>
                      <a:pt x="165" y="76"/>
                    </a:cubicBezTo>
                    <a:cubicBezTo>
                      <a:pt x="165" y="84"/>
                      <a:pt x="165" y="84"/>
                      <a:pt x="165" y="84"/>
                    </a:cubicBezTo>
                    <a:cubicBezTo>
                      <a:pt x="42" y="84"/>
                      <a:pt x="42" y="84"/>
                      <a:pt x="42" y="84"/>
                    </a:cubicBezTo>
                    <a:lnTo>
                      <a:pt x="42" y="76"/>
                    </a:lnTo>
                    <a:close/>
                    <a:moveTo>
                      <a:pt x="42" y="110"/>
                    </a:moveTo>
                    <a:cubicBezTo>
                      <a:pt x="133" y="110"/>
                      <a:pt x="133" y="110"/>
                      <a:pt x="133" y="110"/>
                    </a:cubicBezTo>
                    <a:cubicBezTo>
                      <a:pt x="133" y="118"/>
                      <a:pt x="133" y="118"/>
                      <a:pt x="133" y="118"/>
                    </a:cubicBezTo>
                    <a:cubicBezTo>
                      <a:pt x="42" y="118"/>
                      <a:pt x="42" y="118"/>
                      <a:pt x="42" y="118"/>
                    </a:cubicBezTo>
                    <a:lnTo>
                      <a:pt x="42"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p:cNvGrpSpPr/>
            <p:nvPr/>
          </p:nvGrpSpPr>
          <p:grpSpPr>
            <a:xfrm>
              <a:off x="3650392" y="4510795"/>
              <a:ext cx="2607451" cy="927986"/>
              <a:chOff x="3110293" y="4583979"/>
              <a:chExt cx="2453602" cy="927986"/>
            </a:xfrm>
          </p:grpSpPr>
          <p:sp>
            <p:nvSpPr>
              <p:cNvPr id="77" name="文本框 76"/>
              <p:cNvSpPr txBox="1"/>
              <p:nvPr/>
            </p:nvSpPr>
            <p:spPr>
              <a:xfrm>
                <a:off x="3110293" y="4583979"/>
                <a:ext cx="1225561" cy="369332"/>
              </a:xfrm>
              <a:prstGeom prst="rect">
                <a:avLst/>
              </a:prstGeom>
              <a:noFill/>
            </p:spPr>
            <p:txBody>
              <a:bodyPr wrap="none" rtlCol="0">
                <a:spAutoFit/>
              </a:bodyPr>
              <a:lstStyle/>
              <a:p>
                <a:r>
                  <a:rPr kumimoji="1" lang="en-US" altLang="zh-CN" b="1" dirty="0" err="1">
                    <a:latin typeface="微软雅黑" panose="020B0503020204020204" pitchFamily="34" charset="-122"/>
                    <a:ea typeface="微软雅黑" panose="020B0503020204020204" pitchFamily="34" charset="-122"/>
                  </a:rPr>
                  <a:t>Ethereum</a:t>
                </a:r>
                <a:endParaRPr lang="zh-CN" altLang="en-US" b="1" dirty="0">
                  <a:latin typeface="微软雅黑" panose="020B0503020204020204" pitchFamily="34" charset="-122"/>
                  <a:ea typeface="微软雅黑" panose="020B0503020204020204" pitchFamily="34" charset="-122"/>
                </a:endParaRPr>
              </a:p>
            </p:txBody>
          </p:sp>
          <p:sp>
            <p:nvSpPr>
              <p:cNvPr id="78" name="矩形 77"/>
              <p:cNvSpPr/>
              <p:nvPr/>
            </p:nvSpPr>
            <p:spPr>
              <a:xfrm>
                <a:off x="3110293" y="4988745"/>
                <a:ext cx="2453602" cy="523220"/>
              </a:xfrm>
              <a:prstGeom prst="rect">
                <a:avLst/>
              </a:prstGeom>
            </p:spPr>
            <p:txBody>
              <a:bodyPr wrap="square">
                <a:spAutoFit/>
              </a:bodyPr>
              <a:lstStyle/>
              <a:p>
                <a:pPr marL="285750" indent="-285750" algn="r">
                  <a:buFont typeface="Arial" panose="020B0604020202020204" pitchFamily="34" charset="0"/>
                  <a:buChar char="•"/>
                </a:pPr>
                <a:r>
                  <a:rPr lang="zh-CN" altLang="en-US" sz="1400" dirty="0">
                    <a:ea typeface="微软雅黑" panose="020B0503020204020204" pitchFamily="34" charset="-122"/>
                  </a:rPr>
                  <a:t>天才和极客驱动的开源社区</a:t>
                </a:r>
              </a:p>
              <a:p>
                <a:pPr marL="285750" indent="-285750">
                  <a:buFont typeface="Arial" panose="020B0604020202020204" pitchFamily="34" charset="0"/>
                  <a:buChar char="•"/>
                </a:pPr>
                <a:r>
                  <a:rPr lang="en-US" altLang="zh-CN" sz="1400" b="1" dirty="0">
                    <a:ea typeface="微软雅黑" panose="020B0503020204020204" pitchFamily="34" charset="-122"/>
                  </a:rPr>
                  <a:t>Bottom up design</a:t>
                </a:r>
              </a:p>
            </p:txBody>
          </p:sp>
        </p:grpSp>
      </p:grpSp>
      <p:grpSp>
        <p:nvGrpSpPr>
          <p:cNvPr id="85" name="组合 84"/>
          <p:cNvGrpSpPr/>
          <p:nvPr/>
        </p:nvGrpSpPr>
        <p:grpSpPr>
          <a:xfrm>
            <a:off x="925234" y="2061038"/>
            <a:ext cx="2381982" cy="1271323"/>
            <a:chOff x="9737208" y="4831962"/>
            <a:chExt cx="2381982" cy="1271323"/>
          </a:xfrm>
        </p:grpSpPr>
        <p:sp>
          <p:nvSpPr>
            <p:cNvPr id="83" name="文本框 82"/>
            <p:cNvSpPr txBox="1"/>
            <p:nvPr/>
          </p:nvSpPr>
          <p:spPr>
            <a:xfrm>
              <a:off x="9737208" y="4831962"/>
              <a:ext cx="1483098" cy="369332"/>
            </a:xfrm>
            <a:prstGeom prst="rect">
              <a:avLst/>
            </a:prstGeom>
            <a:noFill/>
          </p:spPr>
          <p:txBody>
            <a:bodyPr wrap="none" rtlCol="0">
              <a:spAutoFit/>
            </a:bodyPr>
            <a:lstStyle/>
            <a:p>
              <a:r>
                <a:rPr kumimoji="1" lang="en-US" altLang="zh-CN" b="1" dirty="0" err="1">
                  <a:latin typeface="微软雅黑" panose="020B0503020204020204" pitchFamily="34" charset="-122"/>
                  <a:ea typeface="微软雅黑" panose="020B0503020204020204" pitchFamily="34" charset="-122"/>
                </a:rPr>
                <a:t>Hyperleger</a:t>
              </a:r>
              <a:endParaRPr lang="zh-CN" altLang="en-US" b="1" dirty="0">
                <a:latin typeface="微软雅黑" panose="020B0503020204020204" pitchFamily="34" charset="-122"/>
                <a:ea typeface="微软雅黑" panose="020B0503020204020204" pitchFamily="34" charset="-122"/>
              </a:endParaRPr>
            </a:p>
          </p:txBody>
        </p:sp>
        <p:sp>
          <p:nvSpPr>
            <p:cNvPr id="84" name="矩形 83"/>
            <p:cNvSpPr/>
            <p:nvPr/>
          </p:nvSpPr>
          <p:spPr>
            <a:xfrm>
              <a:off x="9737208" y="5149178"/>
              <a:ext cx="2381982" cy="954107"/>
            </a:xfrm>
            <a:prstGeom prst="rect">
              <a:avLst/>
            </a:prstGeom>
          </p:spPr>
          <p:txBody>
            <a:bodyPr wrap="square">
              <a:spAutoFit/>
            </a:bodyPr>
            <a:lstStyle/>
            <a:p>
              <a:pPr marL="285750" indent="-285750">
                <a:buFont typeface="Arial" panose="020B0604020202020204" pitchFamily="34" charset="0"/>
                <a:buChar char="•"/>
              </a:pPr>
              <a:r>
                <a:rPr lang="en-US" altLang="zh-CN" sz="1400" b="1" dirty="0">
                  <a:ea typeface="微软雅黑" panose="020B0503020204020204" pitchFamily="34" charset="-122"/>
                </a:rPr>
                <a:t>IBM</a:t>
              </a:r>
              <a:r>
                <a:rPr lang="zh-CN" altLang="en-US" sz="1400" dirty="0">
                  <a:ea typeface="微软雅黑" panose="020B0503020204020204" pitchFamily="34" charset="-122"/>
                </a:rPr>
                <a:t>等大型企业推动的开源联盟，</a:t>
              </a:r>
              <a:r>
                <a:rPr lang="en-US" altLang="zh-CN" sz="1400" b="1" dirty="0">
                  <a:ea typeface="微软雅黑" panose="020B0503020204020204" pitchFamily="34" charset="-122"/>
                </a:rPr>
                <a:t>Linux</a:t>
              </a:r>
              <a:r>
                <a:rPr lang="zh-CN" altLang="en-US" sz="1400" dirty="0">
                  <a:ea typeface="微软雅黑" panose="020B0503020204020204" pitchFamily="34" charset="-122"/>
                </a:rPr>
                <a:t>基金会</a:t>
              </a:r>
            </a:p>
            <a:p>
              <a:pPr marL="285750" indent="-285750">
                <a:buFont typeface="Arial" panose="020B0604020202020204" pitchFamily="34" charset="0"/>
                <a:buChar char="•"/>
              </a:pPr>
              <a:r>
                <a:rPr lang="en-US" altLang="zh-CN" sz="1400" b="1" dirty="0">
                  <a:ea typeface="微软雅黑" panose="020B0503020204020204" pitchFamily="34" charset="-122"/>
                </a:rPr>
                <a:t>Top down design, for business</a:t>
              </a:r>
            </a:p>
          </p:txBody>
        </p:sp>
      </p:grpSp>
      <p:grpSp>
        <p:nvGrpSpPr>
          <p:cNvPr id="89" name="组合 88"/>
          <p:cNvGrpSpPr/>
          <p:nvPr/>
        </p:nvGrpSpPr>
        <p:grpSpPr>
          <a:xfrm>
            <a:off x="5501666" y="2911390"/>
            <a:ext cx="1724092" cy="738423"/>
            <a:chOff x="5376050" y="2630004"/>
            <a:chExt cx="1461524" cy="738423"/>
          </a:xfrm>
          <a:solidFill>
            <a:schemeClr val="tx1">
              <a:lumMod val="65000"/>
              <a:lumOff val="35000"/>
            </a:schemeClr>
          </a:solidFill>
        </p:grpSpPr>
        <p:sp>
          <p:nvSpPr>
            <p:cNvPr id="87" name="圆角矩形 86"/>
            <p:cNvSpPr/>
            <p:nvPr/>
          </p:nvSpPr>
          <p:spPr>
            <a:xfrm>
              <a:off x="5376050" y="2630004"/>
              <a:ext cx="1461524" cy="73842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文本框 87"/>
            <p:cNvSpPr txBox="1"/>
            <p:nvPr/>
          </p:nvSpPr>
          <p:spPr>
            <a:xfrm>
              <a:off x="5626257" y="2668158"/>
              <a:ext cx="939255" cy="677108"/>
            </a:xfrm>
            <a:prstGeom prst="rect">
              <a:avLst/>
            </a:prstGeom>
            <a:solidFill>
              <a:schemeClr val="accent1">
                <a:lumMod val="40000"/>
                <a:lumOff val="60000"/>
              </a:schemeClr>
            </a:solidFill>
          </p:spPr>
          <p:txBody>
            <a:bodyPr wrap="none" rtlCol="0">
              <a:spAutoFit/>
            </a:bodyP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区块链</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技术社区</a:t>
              </a:r>
            </a:p>
          </p:txBody>
        </p:sp>
      </p:grpSp>
    </p:spTree>
    <p:extLst>
      <p:ext uri="{BB962C8B-B14F-4D97-AF65-F5344CB8AC3E}">
        <p14:creationId xmlns:p14="http://schemas.microsoft.com/office/powerpoint/2010/main" val="2092488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以太坊</a:t>
            </a:r>
            <a:r>
              <a:rPr lang="en-US" altLang="zh-CN" sz="3200" b="1" dirty="0">
                <a:solidFill>
                  <a:srgbClr val="358FCB"/>
                </a:solidFill>
                <a:latin typeface="Georgia" charset="0"/>
                <a:ea typeface="Georgia" charset="0"/>
                <a:cs typeface="Georgia" charset="0"/>
              </a:rPr>
              <a:t>Ethereum</a:t>
            </a:r>
            <a:endParaRPr lang="zh-CN" altLang="en-US" sz="3200" b="1" dirty="0">
              <a:solidFill>
                <a:srgbClr val="358FCB"/>
              </a:solidFill>
              <a:latin typeface="Georgia" charset="0"/>
              <a:ea typeface="Georgia" charset="0"/>
              <a:cs typeface="Georgia" charset="0"/>
            </a:endParaRPr>
          </a:p>
        </p:txBody>
      </p:sp>
      <p:sp>
        <p:nvSpPr>
          <p:cNvPr id="5" name="TextBox 12"/>
          <p:cNvSpPr txBox="1"/>
          <p:nvPr/>
        </p:nvSpPr>
        <p:spPr>
          <a:xfrm>
            <a:off x="1065626" y="2985134"/>
            <a:ext cx="7190717" cy="4062651"/>
          </a:xfrm>
          <a:prstGeom prst="rect">
            <a:avLst/>
          </a:prstGeom>
          <a:noFill/>
        </p:spPr>
        <p:txBody>
          <a:bodyPr wrap="square" rtlCol="0">
            <a:spAutoFit/>
          </a:bodyPr>
          <a:lstStyle/>
          <a:p>
            <a:pPr marL="228589" indent="-228589">
              <a:lnSpc>
                <a:spcPct val="150000"/>
              </a:lnSpc>
              <a:buClr>
                <a:srgbClr val="4E9F8E"/>
              </a:buClr>
              <a:buFont typeface="Wingdings" panose="05000000000000000000" pitchFamily="2" charset="2"/>
              <a:buChar char="v"/>
            </a:pPr>
            <a:r>
              <a:rPr lang="zh-CN" altLang="en-US" sz="2000" b="1" dirty="0">
                <a:solidFill>
                  <a:schemeClr val="tx1">
                    <a:lumMod val="50000"/>
                    <a:lumOff val="50000"/>
                  </a:schemeClr>
                </a:solidFill>
                <a:latin typeface="Times New Roman" charset="0"/>
                <a:ea typeface="Times New Roman" charset="0"/>
                <a:cs typeface="Times New Roman" charset="0"/>
              </a:rPr>
              <a:t>因此，以太坊被定义为：基于区块链技术的智能合约和去中心化应用（</a:t>
            </a:r>
            <a:r>
              <a:rPr lang="en-US" altLang="zh-CN" sz="2000" b="1" dirty="0" err="1">
                <a:solidFill>
                  <a:schemeClr val="tx1">
                    <a:lumMod val="50000"/>
                    <a:lumOff val="50000"/>
                  </a:schemeClr>
                </a:solidFill>
                <a:latin typeface="Times New Roman" charset="0"/>
                <a:ea typeface="Times New Roman" charset="0"/>
                <a:cs typeface="Times New Roman" charset="0"/>
              </a:rPr>
              <a:t>Dapp</a:t>
            </a:r>
            <a:r>
              <a:rPr lang="zh-CN" altLang="en-US" sz="2000" b="1" dirty="0">
                <a:solidFill>
                  <a:schemeClr val="tx1">
                    <a:lumMod val="50000"/>
                    <a:lumOff val="50000"/>
                  </a:schemeClr>
                </a:solidFill>
                <a:latin typeface="Times New Roman" charset="0"/>
                <a:ea typeface="Times New Roman" charset="0"/>
                <a:cs typeface="Times New Roman" charset="0"/>
              </a:rPr>
              <a:t>）平台。</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800100" lvl="1" indent="-342900">
              <a:lnSpc>
                <a:spcPct val="150000"/>
              </a:lnSpc>
              <a:buClr>
                <a:srgbClr val="4E9F8E"/>
              </a:buClr>
              <a:buFont typeface="Wingdings" panose="05000000000000000000" pitchFamily="2" charset="2"/>
              <a:buChar char="l"/>
            </a:pPr>
            <a:r>
              <a:rPr lang="zh-CN" altLang="en-US" sz="1600" b="1" dirty="0">
                <a:solidFill>
                  <a:schemeClr val="tx1">
                    <a:lumMod val="50000"/>
                    <a:lumOff val="50000"/>
                  </a:schemeClr>
                </a:solidFill>
                <a:latin typeface="Times New Roman" charset="0"/>
                <a:ea typeface="Times New Roman" charset="0"/>
                <a:cs typeface="Times New Roman" charset="0"/>
              </a:rPr>
              <a:t>基于图灵完备的</a:t>
            </a:r>
            <a:r>
              <a:rPr lang="en-US" altLang="zh-CN" sz="1600" b="1" dirty="0">
                <a:solidFill>
                  <a:schemeClr val="tx1">
                    <a:lumMod val="50000"/>
                    <a:lumOff val="50000"/>
                  </a:schemeClr>
                </a:solidFill>
                <a:latin typeface="Times New Roman" charset="0"/>
                <a:ea typeface="Times New Roman" charset="0"/>
                <a:cs typeface="Times New Roman" charset="0"/>
              </a:rPr>
              <a:t>Solidity</a:t>
            </a:r>
            <a:r>
              <a:rPr lang="zh-CN" altLang="en-US" sz="1600" b="1" dirty="0">
                <a:solidFill>
                  <a:schemeClr val="tx1">
                    <a:lumMod val="50000"/>
                    <a:lumOff val="50000"/>
                  </a:schemeClr>
                </a:solidFill>
                <a:latin typeface="Times New Roman" charset="0"/>
                <a:ea typeface="Times New Roman" charset="0"/>
                <a:cs typeface="Times New Roman" charset="0"/>
              </a:rPr>
              <a:t>构建智能合约。</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en-US" sz="2000" b="1" dirty="0">
                <a:solidFill>
                  <a:schemeClr val="tx1">
                    <a:lumMod val="50000"/>
                    <a:lumOff val="50000"/>
                  </a:schemeClr>
                </a:solidFill>
                <a:latin typeface="Times New Roman" charset="0"/>
                <a:ea typeface="Times New Roman" charset="0"/>
                <a:cs typeface="Times New Roman" charset="0"/>
              </a:rPr>
              <a:t>2013</a:t>
            </a:r>
            <a:r>
              <a:rPr lang="zh-CN" altLang="en-US" sz="2000" b="1" dirty="0">
                <a:solidFill>
                  <a:schemeClr val="tx1">
                    <a:lumMod val="50000"/>
                    <a:lumOff val="50000"/>
                  </a:schemeClr>
                </a:solidFill>
                <a:latin typeface="Times New Roman" charset="0"/>
                <a:ea typeface="Times New Roman" charset="0"/>
                <a:cs typeface="Times New Roman" charset="0"/>
              </a:rPr>
              <a:t>年底</a:t>
            </a:r>
            <a:r>
              <a:rPr lang="en-US" altLang="zh-CN" sz="2000" b="1" dirty="0" err="1">
                <a:solidFill>
                  <a:schemeClr val="tx1">
                    <a:lumMod val="50000"/>
                    <a:lumOff val="50000"/>
                  </a:schemeClr>
                </a:solidFill>
                <a:latin typeface="Times New Roman" charset="0"/>
                <a:ea typeface="Times New Roman" charset="0"/>
                <a:cs typeface="Times New Roman" charset="0"/>
              </a:rPr>
              <a:t>Vitalik</a:t>
            </a:r>
            <a:r>
              <a:rPr lang="en-US" altLang="zh-CN" sz="2000" b="1" dirty="0">
                <a:solidFill>
                  <a:schemeClr val="tx1">
                    <a:lumMod val="50000"/>
                    <a:lumOff val="50000"/>
                  </a:schemeClr>
                </a:solidFill>
                <a:latin typeface="Times New Roman" charset="0"/>
                <a:ea typeface="Times New Roman" charset="0"/>
                <a:cs typeface="Times New Roman" charset="0"/>
              </a:rPr>
              <a:t> </a:t>
            </a:r>
            <a:r>
              <a:rPr lang="en-US" altLang="zh-CN" sz="2000" b="1" dirty="0" err="1">
                <a:solidFill>
                  <a:schemeClr val="tx1">
                    <a:lumMod val="50000"/>
                    <a:lumOff val="50000"/>
                  </a:schemeClr>
                </a:solidFill>
                <a:latin typeface="Times New Roman" charset="0"/>
                <a:ea typeface="Times New Roman" charset="0"/>
                <a:cs typeface="Times New Roman" charset="0"/>
              </a:rPr>
              <a:t>Buterin</a:t>
            </a:r>
            <a:r>
              <a:rPr lang="zh-CN" altLang="en-US" sz="2000" b="1" dirty="0">
                <a:solidFill>
                  <a:schemeClr val="tx1">
                    <a:lumMod val="50000"/>
                    <a:lumOff val="50000"/>
                  </a:schemeClr>
                </a:solidFill>
                <a:latin typeface="Times New Roman" charset="0"/>
                <a:ea typeface="Times New Roman" charset="0"/>
                <a:cs typeface="Times New Roman" charset="0"/>
              </a:rPr>
              <a:t>发布以太坊白皮书。</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en-US" altLang="zh-CN" sz="2000" b="1" dirty="0">
                <a:solidFill>
                  <a:schemeClr val="tx1">
                    <a:lumMod val="50000"/>
                    <a:lumOff val="50000"/>
                  </a:schemeClr>
                </a:solidFill>
                <a:latin typeface="Times New Roman" charset="0"/>
                <a:ea typeface="Times New Roman" charset="0"/>
                <a:cs typeface="Times New Roman" charset="0"/>
              </a:rPr>
              <a:t>2014</a:t>
            </a:r>
            <a:r>
              <a:rPr lang="zh-CN" altLang="en-US" sz="2000" b="1" dirty="0">
                <a:solidFill>
                  <a:schemeClr val="tx1">
                    <a:lumMod val="50000"/>
                    <a:lumOff val="50000"/>
                  </a:schemeClr>
                </a:solidFill>
                <a:latin typeface="Times New Roman" charset="0"/>
                <a:ea typeface="Times New Roman" charset="0"/>
                <a:cs typeface="Times New Roman" charset="0"/>
              </a:rPr>
              <a:t>年启动</a:t>
            </a:r>
            <a:r>
              <a:rPr lang="en-US" altLang="zh-CN" sz="2000" b="1" dirty="0">
                <a:solidFill>
                  <a:schemeClr val="tx1">
                    <a:lumMod val="50000"/>
                    <a:lumOff val="50000"/>
                  </a:schemeClr>
                </a:solidFill>
                <a:latin typeface="Times New Roman" charset="0"/>
                <a:ea typeface="Times New Roman" charset="0"/>
                <a:cs typeface="Times New Roman" charset="0"/>
              </a:rPr>
              <a:t>ICO</a:t>
            </a:r>
            <a:r>
              <a:rPr lang="zh-CN" altLang="en-US" sz="2000" b="1" dirty="0">
                <a:solidFill>
                  <a:schemeClr val="tx1">
                    <a:lumMod val="50000"/>
                    <a:lumOff val="50000"/>
                  </a:schemeClr>
                </a:solidFill>
                <a:latin typeface="Times New Roman" charset="0"/>
                <a:ea typeface="Times New Roman" charset="0"/>
                <a:cs typeface="Times New Roman" charset="0"/>
              </a:rPr>
              <a:t>，</a:t>
            </a:r>
            <a:r>
              <a:rPr lang="en-US" altLang="zh-CN" sz="2000" b="1" dirty="0">
                <a:solidFill>
                  <a:schemeClr val="tx1">
                    <a:lumMod val="50000"/>
                    <a:lumOff val="50000"/>
                  </a:schemeClr>
                </a:solidFill>
                <a:latin typeface="Times New Roman" charset="0"/>
                <a:ea typeface="Times New Roman" charset="0"/>
                <a:cs typeface="Times New Roman" charset="0"/>
              </a:rPr>
              <a:t>6000</a:t>
            </a:r>
            <a:r>
              <a:rPr lang="zh-CN" altLang="en-US" sz="2000" b="1" dirty="0">
                <a:solidFill>
                  <a:schemeClr val="tx1">
                    <a:lumMod val="50000"/>
                    <a:lumOff val="50000"/>
                  </a:schemeClr>
                </a:solidFill>
                <a:latin typeface="Times New Roman" charset="0"/>
                <a:ea typeface="Times New Roman" charset="0"/>
                <a:cs typeface="Times New Roman" charset="0"/>
              </a:rPr>
              <a:t>万预售，</a:t>
            </a:r>
            <a:r>
              <a:rPr lang="en-US" altLang="zh-CN" sz="2000" b="1" dirty="0">
                <a:solidFill>
                  <a:schemeClr val="tx1">
                    <a:lumMod val="50000"/>
                    <a:lumOff val="50000"/>
                  </a:schemeClr>
                </a:solidFill>
                <a:latin typeface="Times New Roman" charset="0"/>
                <a:ea typeface="Times New Roman" charset="0"/>
                <a:cs typeface="Times New Roman" charset="0"/>
              </a:rPr>
              <a:t>1200</a:t>
            </a:r>
            <a:r>
              <a:rPr lang="zh-CN" altLang="en-US" sz="2000" b="1" dirty="0">
                <a:solidFill>
                  <a:schemeClr val="tx1">
                    <a:lumMod val="50000"/>
                    <a:lumOff val="50000"/>
                  </a:schemeClr>
                </a:solidFill>
                <a:latin typeface="Times New Roman" charset="0"/>
                <a:ea typeface="Times New Roman" charset="0"/>
                <a:cs typeface="Times New Roman" charset="0"/>
              </a:rPr>
              <a:t>万作为研发团队工资，挖矿奖励</a:t>
            </a:r>
            <a:r>
              <a:rPr lang="en-US" altLang="zh-CN" sz="2000" b="1" dirty="0">
                <a:solidFill>
                  <a:schemeClr val="tx1">
                    <a:lumMod val="50000"/>
                    <a:lumOff val="50000"/>
                  </a:schemeClr>
                </a:solidFill>
                <a:latin typeface="Times New Roman" charset="0"/>
                <a:ea typeface="Times New Roman" charset="0"/>
                <a:cs typeface="Times New Roman" charset="0"/>
              </a:rPr>
              <a:t>5</a:t>
            </a:r>
            <a:r>
              <a:rPr lang="zh-CN" altLang="en-US" sz="2000" b="1" dirty="0">
                <a:solidFill>
                  <a:schemeClr val="tx1">
                    <a:lumMod val="50000"/>
                    <a:lumOff val="50000"/>
                  </a:schemeClr>
                </a:solidFill>
                <a:latin typeface="Times New Roman" charset="0"/>
                <a:ea typeface="Times New Roman" charset="0"/>
                <a:cs typeface="Times New Roman" charset="0"/>
              </a:rPr>
              <a:t>个</a:t>
            </a:r>
            <a:r>
              <a:rPr lang="en-US" altLang="zh-CN" sz="2000" b="1" dirty="0">
                <a:solidFill>
                  <a:schemeClr val="tx1">
                    <a:lumMod val="50000"/>
                    <a:lumOff val="50000"/>
                  </a:schemeClr>
                </a:solidFill>
                <a:latin typeface="Times New Roman" charset="0"/>
                <a:ea typeface="Times New Roman" charset="0"/>
                <a:cs typeface="Times New Roman" charset="0"/>
              </a:rPr>
              <a:t>ether</a:t>
            </a:r>
            <a:r>
              <a:rPr lang="zh-CN" altLang="en-US" sz="2000" b="1" dirty="0">
                <a:solidFill>
                  <a:schemeClr val="tx1">
                    <a:lumMod val="50000"/>
                    <a:lumOff val="50000"/>
                  </a:schemeClr>
                </a:solidFill>
                <a:latin typeface="Times New Roman" charset="0"/>
                <a:ea typeface="Times New Roman" charset="0"/>
                <a:cs typeface="Times New Roman" charset="0"/>
              </a:rPr>
              <a:t>。</a:t>
            </a:r>
            <a:endParaRPr lang="en-US" altLang="zh-CN" sz="20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p:txBody>
      </p:sp>
      <p:pic>
        <p:nvPicPr>
          <p:cNvPr id="2" name="图片 1"/>
          <p:cNvPicPr>
            <a:picLocks noChangeAspect="1"/>
          </p:cNvPicPr>
          <p:nvPr/>
        </p:nvPicPr>
        <p:blipFill>
          <a:blip r:embed="rId2"/>
          <a:stretch>
            <a:fillRect/>
          </a:stretch>
        </p:blipFill>
        <p:spPr>
          <a:xfrm>
            <a:off x="8560184" y="1272609"/>
            <a:ext cx="3162300" cy="3038475"/>
          </a:xfrm>
          <a:prstGeom prst="rect">
            <a:avLst/>
          </a:prstGeom>
        </p:spPr>
      </p:pic>
      <p:sp>
        <p:nvSpPr>
          <p:cNvPr id="6" name="TextBox 12">
            <a:extLst>
              <a:ext uri="{FF2B5EF4-FFF2-40B4-BE49-F238E27FC236}">
                <a16:creationId xmlns:a16="http://schemas.microsoft.com/office/drawing/2014/main" id="{DC4F315E-B49A-4D02-AF53-6A67E0C38F08}"/>
              </a:ext>
            </a:extLst>
          </p:cNvPr>
          <p:cNvSpPr txBox="1"/>
          <p:nvPr/>
        </p:nvSpPr>
        <p:spPr>
          <a:xfrm>
            <a:off x="1065626" y="1084914"/>
            <a:ext cx="7190717" cy="2677656"/>
          </a:xfrm>
          <a:prstGeom prst="rect">
            <a:avLst/>
          </a:prstGeom>
          <a:noFill/>
        </p:spPr>
        <p:txBody>
          <a:bodyPr wrap="square" rtlCol="0">
            <a:spAutoFit/>
          </a:bodyPr>
          <a:lstStyle/>
          <a:p>
            <a:pPr>
              <a:lnSpc>
                <a:spcPct val="150000"/>
              </a:lnSpc>
              <a:buClr>
                <a:srgbClr val="4E9F8E"/>
              </a:buClr>
            </a:pPr>
            <a:r>
              <a:rPr lang="zh-CN" altLang="en-US" sz="2400" b="1" dirty="0">
                <a:solidFill>
                  <a:schemeClr val="tx1">
                    <a:lumMod val="50000"/>
                    <a:lumOff val="50000"/>
                  </a:schemeClr>
                </a:solidFill>
                <a:latin typeface="Times New Roman" charset="0"/>
                <a:ea typeface="Times New Roman" charset="0"/>
                <a:cs typeface="Times New Roman" charset="0"/>
              </a:rPr>
              <a:t>产生背景：</a:t>
            </a:r>
            <a:endParaRPr lang="en-US" altLang="zh-CN"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r>
              <a:rPr lang="zh-CN" altLang="en-US" sz="2000" b="1" dirty="0">
                <a:solidFill>
                  <a:schemeClr val="tx1">
                    <a:lumMod val="50000"/>
                    <a:lumOff val="50000"/>
                  </a:schemeClr>
                </a:solidFill>
                <a:latin typeface="Times New Roman" charset="0"/>
                <a:ea typeface="Times New Roman" charset="0"/>
                <a:cs typeface="Times New Roman" charset="0"/>
              </a:rPr>
              <a:t>比特币区块链图灵不完备，为解决这一问题，以太坊通过建立内置有图灵完备编程语言的区块链，使得任何人都能够在以太坊区块链上创建合约和去中心化应用。</a:t>
            </a:r>
            <a:endParaRPr lang="en-US" sz="2400" b="1" dirty="0">
              <a:solidFill>
                <a:schemeClr val="tx1">
                  <a:lumMod val="50000"/>
                  <a:lumOff val="50000"/>
                </a:schemeClr>
              </a:solidFill>
              <a:latin typeface="Times New Roman" charset="0"/>
              <a:ea typeface="Times New Roman" charset="0"/>
              <a:cs typeface="Times New Roman" charset="0"/>
            </a:endParaRPr>
          </a:p>
          <a:p>
            <a:pPr marL="228589" indent="-228589">
              <a:lnSpc>
                <a:spcPct val="150000"/>
              </a:lnSpc>
              <a:buClr>
                <a:srgbClr val="4E9F8E"/>
              </a:buClr>
              <a:buFont typeface="Wingdings" panose="05000000000000000000" pitchFamily="2" charset="2"/>
              <a:buChar char="v"/>
            </a:pPr>
            <a:endParaRPr lang="en-US" sz="2800" b="1" dirty="0">
              <a:solidFill>
                <a:schemeClr val="tx1">
                  <a:lumMod val="50000"/>
                  <a:lumOff val="5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254822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48994" y="520700"/>
            <a:ext cx="10803226" cy="490498"/>
          </a:xfrm>
          <a:prstGeom prst="rect">
            <a:avLst/>
          </a:prstGeom>
        </p:spPr>
        <p:txBody>
          <a:bodyPr/>
          <a:lstStyle>
            <a:defPPr>
              <a:defRPr lang="zh-CN"/>
            </a:defPPr>
            <a:lvl1pPr>
              <a:spcBef>
                <a:spcPct val="0"/>
              </a:spcBef>
              <a:buNone/>
              <a:defRPr sz="3200" b="1" kern="0">
                <a:solidFill>
                  <a:srgbClr val="002060"/>
                </a:solidFill>
                <a:latin typeface="微软雅黑" pitchFamily="34" charset="-122"/>
                <a:ea typeface="微软雅黑" pitchFamily="34" charset="-122"/>
                <a:cs typeface="Arial" pitchFamily="34" charset="0"/>
              </a:defRPr>
            </a:lvl1pPr>
          </a:lstStyle>
          <a:p>
            <a:r>
              <a:rPr lang="en-US" altLang="zh-CN" kern="1200" dirty="0">
                <a:solidFill>
                  <a:srgbClr val="358FCB"/>
                </a:solidFill>
                <a:latin typeface="Georgia" charset="0"/>
                <a:ea typeface="Georgia" charset="0"/>
                <a:cs typeface="Georgia" charset="0"/>
              </a:rPr>
              <a:t>EEA — </a:t>
            </a:r>
            <a:r>
              <a:rPr lang="zh-CN" altLang="en-US" kern="1200" dirty="0">
                <a:solidFill>
                  <a:srgbClr val="358FCB"/>
                </a:solidFill>
                <a:latin typeface="Georgia" charset="0"/>
                <a:ea typeface="Georgia" charset="0"/>
                <a:cs typeface="Georgia" charset="0"/>
              </a:rPr>
              <a:t>企业以太坊联盟</a:t>
            </a:r>
          </a:p>
        </p:txBody>
      </p:sp>
      <p:sp>
        <p:nvSpPr>
          <p:cNvPr id="2" name="矩形 1"/>
          <p:cNvSpPr/>
          <p:nvPr/>
        </p:nvSpPr>
        <p:spPr>
          <a:xfrm>
            <a:off x="498473" y="1232818"/>
            <a:ext cx="10875160" cy="2400657"/>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n"/>
            </a:pPr>
            <a:r>
              <a:rPr lang="en-US" altLang="zh-CN" sz="2000" dirty="0">
                <a:solidFill>
                  <a:schemeClr val="tx1">
                    <a:lumMod val="50000"/>
                    <a:lumOff val="50000"/>
                  </a:schemeClr>
                </a:solidFill>
                <a:latin typeface="Times New Roman" charset="0"/>
                <a:cs typeface="Times New Roman" charset="0"/>
              </a:rPr>
              <a:t>EEA</a:t>
            </a:r>
            <a:r>
              <a:rPr lang="zh-CN" altLang="zh-CN" sz="2000" dirty="0">
                <a:solidFill>
                  <a:schemeClr val="tx1">
                    <a:lumMod val="50000"/>
                    <a:lumOff val="50000"/>
                  </a:schemeClr>
                </a:solidFill>
                <a:latin typeface="Times New Roman" charset="0"/>
                <a:cs typeface="Times New Roman" charset="0"/>
              </a:rPr>
              <a:t>由</a:t>
            </a:r>
            <a:r>
              <a:rPr lang="en-US" altLang="zh-CN" sz="2000" dirty="0">
                <a:solidFill>
                  <a:schemeClr val="tx1">
                    <a:lumMod val="50000"/>
                    <a:lumOff val="50000"/>
                  </a:schemeClr>
                </a:solidFill>
                <a:latin typeface="Times New Roman" charset="0"/>
                <a:cs typeface="Times New Roman" charset="0"/>
              </a:rPr>
              <a:t>30</a:t>
            </a:r>
            <a:r>
              <a:rPr lang="zh-CN" altLang="zh-CN" sz="2000" dirty="0">
                <a:solidFill>
                  <a:schemeClr val="tx1">
                    <a:lumMod val="50000"/>
                    <a:lumOff val="50000"/>
                  </a:schemeClr>
                </a:solidFill>
                <a:latin typeface="Times New Roman" charset="0"/>
                <a:cs typeface="Times New Roman" charset="0"/>
              </a:rPr>
              <a:t>个创始成员</a:t>
            </a:r>
            <a:r>
              <a:rPr lang="zh-CN" altLang="en-US" sz="2000" dirty="0">
                <a:solidFill>
                  <a:schemeClr val="tx1">
                    <a:lumMod val="50000"/>
                    <a:lumOff val="50000"/>
                  </a:schemeClr>
                </a:solidFill>
                <a:latin typeface="Times New Roman" charset="0"/>
                <a:cs typeface="Times New Roman" charset="0"/>
              </a:rPr>
              <a:t>于</a:t>
            </a:r>
            <a:r>
              <a:rPr lang="en-US" altLang="zh-CN" sz="2000" dirty="0">
                <a:solidFill>
                  <a:schemeClr val="tx1">
                    <a:lumMod val="50000"/>
                    <a:lumOff val="50000"/>
                  </a:schemeClr>
                </a:solidFill>
                <a:latin typeface="Times New Roman" charset="0"/>
                <a:cs typeface="Times New Roman" charset="0"/>
              </a:rPr>
              <a:t>2017</a:t>
            </a:r>
            <a:r>
              <a:rPr lang="zh-CN" altLang="en-US" sz="2000" dirty="0">
                <a:solidFill>
                  <a:schemeClr val="tx1">
                    <a:lumMod val="50000"/>
                    <a:lumOff val="50000"/>
                  </a:schemeClr>
                </a:solidFill>
                <a:latin typeface="Times New Roman" charset="0"/>
                <a:cs typeface="Times New Roman" charset="0"/>
              </a:rPr>
              <a:t>年</a:t>
            </a:r>
            <a:r>
              <a:rPr lang="en-US" altLang="zh-CN" sz="2000" dirty="0">
                <a:solidFill>
                  <a:schemeClr val="tx1">
                    <a:lumMod val="50000"/>
                    <a:lumOff val="50000"/>
                  </a:schemeClr>
                </a:solidFill>
                <a:latin typeface="Times New Roman" charset="0"/>
                <a:cs typeface="Times New Roman" charset="0"/>
              </a:rPr>
              <a:t>3</a:t>
            </a:r>
            <a:r>
              <a:rPr lang="zh-CN" altLang="en-US" sz="2000" dirty="0">
                <a:solidFill>
                  <a:schemeClr val="tx1">
                    <a:lumMod val="50000"/>
                    <a:lumOff val="50000"/>
                  </a:schemeClr>
                </a:solidFill>
                <a:latin typeface="Times New Roman" charset="0"/>
                <a:cs typeface="Times New Roman" charset="0"/>
              </a:rPr>
              <a:t>月</a:t>
            </a:r>
            <a:r>
              <a:rPr lang="zh-CN" altLang="zh-CN" sz="2000" dirty="0">
                <a:solidFill>
                  <a:schemeClr val="tx1">
                    <a:lumMod val="50000"/>
                    <a:lumOff val="50000"/>
                  </a:schemeClr>
                </a:solidFill>
                <a:latin typeface="Times New Roman" charset="0"/>
                <a:cs typeface="Times New Roman" charset="0"/>
              </a:rPr>
              <a:t>共同推出，其中包括一些大型机构企业，涉及银行、科技、能源和信息行业，如芝加哥商业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交易所、英特尔、</a:t>
            </a:r>
            <a:r>
              <a:rPr lang="en-US" altLang="zh-CN" sz="2000" dirty="0">
                <a:solidFill>
                  <a:schemeClr val="tx1">
                    <a:lumMod val="50000"/>
                    <a:lumOff val="50000"/>
                  </a:schemeClr>
                </a:solidFill>
                <a:latin typeface="Times New Roman" charset="0"/>
                <a:cs typeface="Times New Roman" charset="0"/>
              </a:rPr>
              <a:t>ING</a:t>
            </a:r>
            <a:r>
              <a:rPr lang="zh-CN" altLang="zh-CN" sz="2000" dirty="0">
                <a:solidFill>
                  <a:schemeClr val="tx1">
                    <a:lumMod val="50000"/>
                    <a:lumOff val="50000"/>
                  </a:schemeClr>
                </a:solidFill>
                <a:latin typeface="Times New Roman" charset="0"/>
                <a:cs typeface="Times New Roman" charset="0"/>
              </a:rPr>
              <a:t>、摩根大通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和微软，还有一些新兴区块链创业</a:t>
            </a:r>
            <a:endParaRPr lang="en-US" altLang="zh-CN" sz="2000" dirty="0">
              <a:solidFill>
                <a:schemeClr val="tx1">
                  <a:lumMod val="50000"/>
                  <a:lumOff val="50000"/>
                </a:schemeClr>
              </a:solidFill>
              <a:latin typeface="Times New Roman" charset="0"/>
              <a:cs typeface="Times New Roman" charset="0"/>
            </a:endParaRPr>
          </a:p>
          <a:p>
            <a:pPr algn="just">
              <a:lnSpc>
                <a:spcPct val="150000"/>
              </a:lnSpc>
              <a:spcAft>
                <a:spcPts val="0"/>
              </a:spcAft>
            </a:pPr>
            <a:r>
              <a:rPr lang="en-US" altLang="zh-CN" sz="2000" dirty="0">
                <a:solidFill>
                  <a:schemeClr val="tx1">
                    <a:lumMod val="50000"/>
                    <a:lumOff val="50000"/>
                  </a:schemeClr>
                </a:solidFill>
                <a:latin typeface="Times New Roman" charset="0"/>
                <a:cs typeface="Times New Roman" charset="0"/>
              </a:rPr>
              <a:t>      </a:t>
            </a:r>
            <a:r>
              <a:rPr lang="zh-CN" altLang="zh-CN" sz="2000" dirty="0">
                <a:solidFill>
                  <a:schemeClr val="tx1">
                    <a:lumMod val="50000"/>
                    <a:lumOff val="50000"/>
                  </a:schemeClr>
                </a:solidFill>
                <a:latin typeface="Times New Roman" charset="0"/>
                <a:cs typeface="Times New Roman" charset="0"/>
              </a:rPr>
              <a:t>公司，像</a:t>
            </a:r>
            <a:r>
              <a:rPr lang="en-US" altLang="zh-CN" sz="2000" dirty="0" err="1">
                <a:solidFill>
                  <a:schemeClr val="tx1">
                    <a:lumMod val="50000"/>
                    <a:lumOff val="50000"/>
                  </a:schemeClr>
                </a:solidFill>
                <a:latin typeface="Times New Roman" charset="0"/>
                <a:cs typeface="Times New Roman" charset="0"/>
              </a:rPr>
              <a:t>BlockApps</a:t>
            </a:r>
            <a:r>
              <a:rPr lang="en-US" altLang="zh-CN" sz="2000" dirty="0">
                <a:solidFill>
                  <a:schemeClr val="tx1">
                    <a:lumMod val="50000"/>
                    <a:lumOff val="50000"/>
                  </a:schemeClr>
                </a:solidFill>
                <a:latin typeface="Times New Roman" charset="0"/>
                <a:cs typeface="Times New Roman" charset="0"/>
              </a:rPr>
              <a:t>, </a:t>
            </a:r>
            <a:r>
              <a:rPr lang="en-US" altLang="zh-CN" sz="2000" dirty="0" err="1">
                <a:solidFill>
                  <a:schemeClr val="tx1">
                    <a:lumMod val="50000"/>
                    <a:lumOff val="50000"/>
                  </a:schemeClr>
                </a:solidFill>
                <a:latin typeface="Times New Roman" charset="0"/>
                <a:cs typeface="Times New Roman" charset="0"/>
              </a:rPr>
              <a:t>ConsenSys</a:t>
            </a:r>
            <a:r>
              <a:rPr lang="zh-CN" altLang="en-US" sz="2000" dirty="0">
                <a:solidFill>
                  <a:schemeClr val="tx1">
                    <a:lumMod val="50000"/>
                    <a:lumOff val="50000"/>
                  </a:schemeClr>
                </a:solidFill>
                <a:latin typeface="Times New Roman" charset="0"/>
                <a:cs typeface="Times New Roman" charset="0"/>
              </a:rPr>
              <a:t>等。</a:t>
            </a:r>
            <a:endParaRPr lang="zh-CN" altLang="zh-CN" sz="2000" dirty="0">
              <a:solidFill>
                <a:schemeClr val="tx1">
                  <a:lumMod val="50000"/>
                  <a:lumOff val="50000"/>
                </a:schemeClr>
              </a:solidFill>
              <a:latin typeface="Times New Roman" charset="0"/>
              <a:cs typeface="Times New Roman" charset="0"/>
            </a:endParaRPr>
          </a:p>
        </p:txBody>
      </p:sp>
      <p:pic>
        <p:nvPicPr>
          <p:cNvPr id="3" name="图片 2"/>
          <p:cNvPicPr>
            <a:picLocks noChangeAspect="1"/>
          </p:cNvPicPr>
          <p:nvPr/>
        </p:nvPicPr>
        <p:blipFill>
          <a:blip r:embed="rId2"/>
          <a:stretch>
            <a:fillRect/>
          </a:stretch>
        </p:blipFill>
        <p:spPr>
          <a:xfrm>
            <a:off x="4954283" y="2064946"/>
            <a:ext cx="6980155" cy="4630468"/>
          </a:xfrm>
          <a:prstGeom prst="rect">
            <a:avLst/>
          </a:prstGeom>
        </p:spPr>
      </p:pic>
      <p:sp>
        <p:nvSpPr>
          <p:cNvPr id="7" name="矩形 6"/>
          <p:cNvSpPr/>
          <p:nvPr/>
        </p:nvSpPr>
        <p:spPr>
          <a:xfrm>
            <a:off x="498473" y="3818890"/>
            <a:ext cx="4242867" cy="1890261"/>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n"/>
            </a:pPr>
            <a:r>
              <a:rPr lang="en-US" altLang="zh-CN" sz="2000" dirty="0">
                <a:solidFill>
                  <a:schemeClr val="tx1">
                    <a:lumMod val="50000"/>
                    <a:lumOff val="50000"/>
                  </a:schemeClr>
                </a:solidFill>
                <a:latin typeface="Times New Roman" charset="0"/>
                <a:cs typeface="Times New Roman" charset="0"/>
              </a:rPr>
              <a:t>EEA</a:t>
            </a:r>
            <a:r>
              <a:rPr lang="zh-CN" altLang="zh-CN" sz="2000" dirty="0">
                <a:solidFill>
                  <a:schemeClr val="tx1">
                    <a:lumMod val="50000"/>
                    <a:lumOff val="50000"/>
                  </a:schemeClr>
                </a:solidFill>
                <a:latin typeface="Times New Roman" charset="0"/>
                <a:cs typeface="Times New Roman" charset="0"/>
              </a:rPr>
              <a:t>将专注于开发私有区块链，但是希望有一天能够与公有以太坊区块链联系到一起，向所有人开放。</a:t>
            </a:r>
          </a:p>
        </p:txBody>
      </p:sp>
    </p:spTree>
    <p:extLst>
      <p:ext uri="{BB962C8B-B14F-4D97-AF65-F5344CB8AC3E}">
        <p14:creationId xmlns:p14="http://schemas.microsoft.com/office/powerpoint/2010/main" val="1517923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超级账簿</a:t>
            </a:r>
            <a:r>
              <a:rPr lang="en-US" altLang="zh-CN" sz="3200" b="1" dirty="0" err="1">
                <a:solidFill>
                  <a:srgbClr val="358FCB"/>
                </a:solidFill>
                <a:latin typeface="Georgia" charset="0"/>
                <a:ea typeface="Georgia" charset="0"/>
                <a:cs typeface="Georgia" charset="0"/>
              </a:rPr>
              <a:t>HyperLedger</a:t>
            </a:r>
            <a:endParaRPr lang="zh-CN" altLang="en-US" sz="3200" b="1" dirty="0">
              <a:solidFill>
                <a:srgbClr val="358FCB"/>
              </a:solidFill>
              <a:latin typeface="Georgia" charset="0"/>
              <a:ea typeface="Georgia" charset="0"/>
              <a:cs typeface="Georgia" charset="0"/>
            </a:endParaRPr>
          </a:p>
        </p:txBody>
      </p:sp>
      <p:sp>
        <p:nvSpPr>
          <p:cNvPr id="29" name="Text Box 2"/>
          <p:cNvSpPr txBox="1">
            <a:spLocks noChangeArrowheads="1"/>
          </p:cNvSpPr>
          <p:nvPr/>
        </p:nvSpPr>
        <p:spPr bwMode="auto">
          <a:xfrm>
            <a:off x="777034" y="1384799"/>
            <a:ext cx="1106006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超级账簿（Hyperldger）是Linux基金会管理下的合作项目，目标是建立面向行业应用的分布式账簿平台的底层构架。</a:t>
            </a:r>
            <a:endParaRPr lang="en-US" altLang="zh-CN" sz="2800" dirty="0">
              <a:solidFill>
                <a:schemeClr val="tx1">
                  <a:lumMod val="50000"/>
                  <a:lumOff val="50000"/>
                </a:schemeClr>
              </a:solidFill>
              <a:latin typeface="Times New Roman" charset="0"/>
              <a:ea typeface="+mn-ea"/>
              <a:cs typeface="Times New Roman" charset="0"/>
            </a:endParaRPr>
          </a:p>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成员包括：埃森哲、芝加哥商品交易所集团、德意志交易所集团、</a:t>
            </a:r>
            <a:r>
              <a:rPr lang="en-US" altLang="zh-CN" sz="2800" dirty="0">
                <a:solidFill>
                  <a:schemeClr val="tx1">
                    <a:lumMod val="50000"/>
                    <a:lumOff val="50000"/>
                  </a:schemeClr>
                </a:solidFill>
                <a:latin typeface="Times New Roman" charset="0"/>
                <a:ea typeface="+mn-ea"/>
                <a:cs typeface="Times New Roman" charset="0"/>
              </a:rPr>
              <a:t>Digital Asset Holdings</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DTCC</a:t>
            </a:r>
            <a:r>
              <a:rPr lang="zh-CN" altLang="en-US" sz="2800" dirty="0">
                <a:solidFill>
                  <a:schemeClr val="tx1">
                    <a:lumMod val="50000"/>
                    <a:lumOff val="50000"/>
                  </a:schemeClr>
                </a:solidFill>
                <a:latin typeface="Times New Roman" charset="0"/>
                <a:ea typeface="+mn-ea"/>
                <a:cs typeface="Times New Roman" charset="0"/>
              </a:rPr>
              <a:t>、富士通、日立、</a:t>
            </a:r>
            <a:r>
              <a:rPr lang="en-US" altLang="zh-CN" sz="2800" dirty="0">
                <a:solidFill>
                  <a:schemeClr val="tx1">
                    <a:lumMod val="50000"/>
                    <a:lumOff val="50000"/>
                  </a:schemeClr>
                </a:solidFill>
                <a:latin typeface="Times New Roman" charset="0"/>
                <a:ea typeface="+mn-ea"/>
                <a:cs typeface="Times New Roman" charset="0"/>
              </a:rPr>
              <a:t>IBM</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Intel</a:t>
            </a:r>
            <a:r>
              <a:rPr lang="zh-CN" altLang="en-US" sz="2800" dirty="0">
                <a:solidFill>
                  <a:schemeClr val="tx1">
                    <a:lumMod val="50000"/>
                    <a:lumOff val="50000"/>
                  </a:schemeClr>
                </a:solidFill>
                <a:latin typeface="Times New Roman" charset="0"/>
                <a:ea typeface="+mn-ea"/>
                <a:cs typeface="Times New Roman" charset="0"/>
              </a:rPr>
              <a:t>、</a:t>
            </a:r>
            <a:r>
              <a:rPr lang="en-US" altLang="zh-CN" sz="2800" dirty="0">
                <a:solidFill>
                  <a:schemeClr val="tx1">
                    <a:lumMod val="50000"/>
                    <a:lumOff val="50000"/>
                  </a:schemeClr>
                </a:solidFill>
                <a:latin typeface="Times New Roman" charset="0"/>
                <a:ea typeface="+mn-ea"/>
                <a:cs typeface="Times New Roman" charset="0"/>
              </a:rPr>
              <a:t>R3</a:t>
            </a:r>
            <a:r>
              <a:rPr lang="zh-CN" altLang="en-US" sz="2800" dirty="0">
                <a:solidFill>
                  <a:schemeClr val="tx1">
                    <a:lumMod val="50000"/>
                    <a:lumOff val="50000"/>
                  </a:schemeClr>
                </a:solidFill>
                <a:latin typeface="Times New Roman" charset="0"/>
                <a:ea typeface="+mn-ea"/>
                <a:cs typeface="Times New Roman" charset="0"/>
              </a:rPr>
              <a:t>、摩根大通等</a:t>
            </a:r>
            <a:endParaRPr lang="en-US" altLang="zh-CN" sz="2800" dirty="0">
              <a:solidFill>
                <a:schemeClr val="tx1">
                  <a:lumMod val="50000"/>
                  <a:lumOff val="50000"/>
                </a:schemeClr>
              </a:solidFill>
              <a:latin typeface="Times New Roman" charset="0"/>
              <a:ea typeface="+mn-ea"/>
              <a:cs typeface="Times New Roman" charset="0"/>
            </a:endParaRPr>
          </a:p>
          <a:p>
            <a:pPr marL="457200" indent="-457200">
              <a:lnSpc>
                <a:spcPct val="150000"/>
              </a:lnSpc>
              <a:buFont typeface="Wingdings" panose="05000000000000000000" pitchFamily="2" charset="2"/>
              <a:buChar char="n"/>
            </a:pPr>
            <a:r>
              <a:rPr lang="zh-CN" altLang="en-US" sz="2800" dirty="0">
                <a:solidFill>
                  <a:schemeClr val="tx1">
                    <a:lumMod val="50000"/>
                    <a:lumOff val="50000"/>
                  </a:schemeClr>
                </a:solidFill>
                <a:latin typeface="Times New Roman" charset="0"/>
                <a:ea typeface="+mn-ea"/>
                <a:cs typeface="Times New Roman" charset="0"/>
              </a:rPr>
              <a:t>国内成员包括： 万达飞凡、趣链、招商银行、中信、中钞、华为、保全网、复杂美、云象等</a:t>
            </a:r>
          </a:p>
          <a:p>
            <a:pPr marL="457200" indent="-457200">
              <a:lnSpc>
                <a:spcPct val="150000"/>
              </a:lnSpc>
              <a:buFont typeface="Wingdings" panose="05000000000000000000" pitchFamily="2" charset="2"/>
              <a:buChar char="n"/>
            </a:pPr>
            <a:endParaRPr lang="zh-CN" altLang="en-US" sz="2800" dirty="0">
              <a:solidFill>
                <a:schemeClr val="tx1">
                  <a:lumMod val="50000"/>
                  <a:lumOff val="50000"/>
                </a:schemeClr>
              </a:solidFill>
              <a:latin typeface="Times New Roman" charset="0"/>
              <a:ea typeface="+mn-ea"/>
              <a:cs typeface="Times New Roman" charset="0"/>
            </a:endParaRPr>
          </a:p>
        </p:txBody>
      </p:sp>
      <p:sp>
        <p:nvSpPr>
          <p:cNvPr id="2" name="矩形 1">
            <a:extLst>
              <a:ext uri="{FF2B5EF4-FFF2-40B4-BE49-F238E27FC236}">
                <a16:creationId xmlns:a16="http://schemas.microsoft.com/office/drawing/2014/main" id="{E640C112-A477-423A-85F9-1315D2640565}"/>
              </a:ext>
            </a:extLst>
          </p:cNvPr>
          <p:cNvSpPr/>
          <p:nvPr/>
        </p:nvSpPr>
        <p:spPr>
          <a:xfrm>
            <a:off x="5718793" y="6278446"/>
            <a:ext cx="7361128" cy="369332"/>
          </a:xfrm>
          <a:prstGeom prst="rect">
            <a:avLst/>
          </a:prstGeom>
        </p:spPr>
        <p:txBody>
          <a:bodyPr wrap="square">
            <a:spAutoFit/>
          </a:bodyPr>
          <a:lstStyle/>
          <a:p>
            <a:r>
              <a:rPr lang="zh-CN" altLang="en-US" dirty="0"/>
              <a:t>成员名单详见：</a:t>
            </a:r>
            <a:r>
              <a:rPr lang="zh-CN" altLang="en-US" dirty="0">
                <a:hlinkClick r:id="rId2"/>
              </a:rPr>
              <a:t>https://www.hyperledger.org/about/members</a:t>
            </a:r>
            <a:endParaRPr lang="zh-CN" altLang="en-US" dirty="0"/>
          </a:p>
        </p:txBody>
      </p:sp>
    </p:spTree>
    <p:extLst>
      <p:ext uri="{BB962C8B-B14F-4D97-AF65-F5344CB8AC3E}">
        <p14:creationId xmlns:p14="http://schemas.microsoft.com/office/powerpoint/2010/main" val="1788475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超级账簿</a:t>
            </a:r>
            <a:r>
              <a:rPr lang="en-US" altLang="zh-CN" sz="3200" b="1" dirty="0" err="1">
                <a:solidFill>
                  <a:srgbClr val="358FCB"/>
                </a:solidFill>
                <a:latin typeface="Georgia" charset="0"/>
                <a:ea typeface="Georgia" charset="0"/>
                <a:cs typeface="Georgia" charset="0"/>
              </a:rPr>
              <a:t>HyperLedger</a:t>
            </a:r>
            <a:r>
              <a:rPr lang="zh-CN" altLang="en-US" sz="3200" b="1" dirty="0">
                <a:solidFill>
                  <a:srgbClr val="358FCB"/>
                </a:solidFill>
                <a:latin typeface="Georgia" charset="0"/>
                <a:ea typeface="Georgia" charset="0"/>
                <a:cs typeface="Georgia" charset="0"/>
              </a:rPr>
              <a:t>：架构</a:t>
            </a:r>
          </a:p>
        </p:txBody>
      </p:sp>
      <p:sp>
        <p:nvSpPr>
          <p:cNvPr id="5" name="内容占位符 2">
            <a:extLst>
              <a:ext uri="{FF2B5EF4-FFF2-40B4-BE49-F238E27FC236}">
                <a16:creationId xmlns:a16="http://schemas.microsoft.com/office/drawing/2014/main" id="{964D130A-FD5F-451B-9FEF-84DF49D3C4B0}"/>
              </a:ext>
            </a:extLst>
          </p:cNvPr>
          <p:cNvSpPr>
            <a:spLocks noGrp="1" noChangeArrowheads="1"/>
          </p:cNvSpPr>
          <p:nvPr/>
        </p:nvSpPr>
        <p:spPr bwMode="auto">
          <a:xfrm>
            <a:off x="7103107" y="1468749"/>
            <a:ext cx="4738687" cy="419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61950" indent="-361950" algn="just" defTabSz="514350">
              <a:lnSpc>
                <a:spcPct val="110000"/>
              </a:lnSpc>
              <a:spcBef>
                <a:spcPts val="1013"/>
              </a:spcBef>
              <a:buClr>
                <a:schemeClr val="accent1"/>
              </a:buClr>
              <a:buSzPct val="70000"/>
              <a:buFont typeface="Wingdings 3" panose="05040102010807070707" pitchFamily="18" charset="2"/>
              <a:buChar char=""/>
              <a:defRPr sz="2400">
                <a:solidFill>
                  <a:schemeClr val="accent1"/>
                </a:solidFill>
                <a:latin typeface="微软雅黑" panose="020B0503020204020204" pitchFamily="34" charset="-122"/>
                <a:ea typeface="微软雅黑" panose="020B0503020204020204" pitchFamily="34" charset="-122"/>
              </a:defRPr>
            </a:lvl1pPr>
            <a:lvl2pPr marL="361950" indent="-361950" algn="just" defTabSz="514350">
              <a:lnSpc>
                <a:spcPct val="130000"/>
              </a:lnSpc>
              <a:spcAft>
                <a:spcPts val="338"/>
              </a:spcAft>
              <a:buClr>
                <a:srgbClr val="29FFD1"/>
              </a:buClr>
              <a:buFont typeface="幼圆" panose="02010509060101010101" pitchFamily="49" charset="-122"/>
              <a:buChar char=" "/>
              <a:defRPr sz="1600">
                <a:solidFill>
                  <a:schemeClr val="tx1"/>
                </a:solidFill>
                <a:latin typeface="幼圆" panose="02010509060101010101" pitchFamily="49" charset="-122"/>
                <a:ea typeface="幼圆" panose="02010509060101010101" pitchFamily="49" charset="-122"/>
              </a:defRPr>
            </a:lvl2pPr>
            <a:lvl3pPr marL="642938" indent="-128588" defTabSz="514350">
              <a:lnSpc>
                <a:spcPct val="90000"/>
              </a:lnSpc>
              <a:spcBef>
                <a:spcPts val="275"/>
              </a:spcBef>
              <a:buChar char="•"/>
              <a:defRPr sz="1100">
                <a:solidFill>
                  <a:schemeClr val="tx1"/>
                </a:solidFill>
                <a:latin typeface="Calibri" panose="020F0502020204030204" pitchFamily="34" charset="0"/>
                <a:ea typeface="幼圆" panose="02010509060101010101" pitchFamily="49" charset="-122"/>
              </a:defRPr>
            </a:lvl3pPr>
            <a:lvl4pPr marL="900113" indent="-128588" defTabSz="514350">
              <a:lnSpc>
                <a:spcPct val="90000"/>
              </a:lnSpc>
              <a:spcBef>
                <a:spcPts val="275"/>
              </a:spcBef>
              <a:buChar char="•"/>
              <a:defRPr sz="1000">
                <a:solidFill>
                  <a:schemeClr val="tx1"/>
                </a:solidFill>
                <a:latin typeface="Calibri" panose="020F0502020204030204" pitchFamily="34" charset="0"/>
                <a:ea typeface="幼圆" panose="02010509060101010101" pitchFamily="49" charset="-122"/>
              </a:defRPr>
            </a:lvl4pPr>
            <a:lvl5pPr marL="1157288" indent="-128588" defTabSz="514350">
              <a:lnSpc>
                <a:spcPct val="90000"/>
              </a:lnSpc>
              <a:spcBef>
                <a:spcPts val="275"/>
              </a:spcBef>
              <a:buChar char="•"/>
              <a:defRPr sz="1000">
                <a:solidFill>
                  <a:schemeClr val="tx1"/>
                </a:solidFill>
                <a:latin typeface="Calibri" panose="020F0502020204030204" pitchFamily="34" charset="0"/>
                <a:ea typeface="幼圆" panose="02010509060101010101" pitchFamily="49" charset="-122"/>
              </a:defRPr>
            </a:lvl5pPr>
            <a:lvl6pPr marL="16144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6pPr>
            <a:lvl7pPr marL="20716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7pPr>
            <a:lvl8pPr marL="25288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8pPr>
            <a:lvl9pPr marL="2986088" indent="-128588" defTabSz="514350" fontAlgn="base">
              <a:lnSpc>
                <a:spcPct val="90000"/>
              </a:lnSpc>
              <a:spcBef>
                <a:spcPts val="275"/>
              </a:spcBef>
              <a:spcAft>
                <a:spcPct val="0"/>
              </a:spcAft>
              <a:buFont typeface="Arial" panose="020B0604020202020204" pitchFamily="34" charset="0"/>
              <a:buChar char="•"/>
              <a:defRPr sz="1000">
                <a:solidFill>
                  <a:schemeClr val="tx1"/>
                </a:solidFill>
                <a:latin typeface="Calibri" panose="020F0502020204030204" pitchFamily="34" charset="0"/>
                <a:ea typeface="幼圆" panose="02010509060101010101" pitchFamily="49" charset="-122"/>
              </a:defRPr>
            </a:lvl9pPr>
          </a:lstStyle>
          <a:p>
            <a:pPr marL="0" indent="0">
              <a:buNone/>
            </a:pPr>
            <a:r>
              <a:rPr lang="zh-CN" altLang="en-US" dirty="0"/>
              <a:t>区块链服务由三个主要部分构成</a:t>
            </a:r>
            <a:r>
              <a:rPr lang="en-US" altLang="zh-CN" dirty="0"/>
              <a:t>:</a:t>
            </a:r>
            <a:endParaRPr lang="zh-CN" altLang="en-US" dirty="0"/>
          </a:p>
          <a:p>
            <a:pPr marL="0" lvl="1" indent="0">
              <a:buNone/>
            </a:pPr>
            <a:endParaRPr lang="zh-CN" altLang="en-US" dirty="0"/>
          </a:p>
          <a:p>
            <a:pPr marL="0" lvl="1" indent="0">
              <a:buNone/>
            </a:pPr>
            <a:r>
              <a:rPr lang="en-US" altLang="zh-CN" sz="2000" dirty="0">
                <a:solidFill>
                  <a:schemeClr val="tx1">
                    <a:lumMod val="50000"/>
                    <a:lumOff val="50000"/>
                  </a:schemeClr>
                </a:solidFill>
                <a:latin typeface="Times New Roman" charset="0"/>
                <a:ea typeface="+mn-ea"/>
                <a:cs typeface="Times New Roman" charset="0"/>
              </a:rPr>
              <a:t>P2P</a:t>
            </a:r>
            <a:r>
              <a:rPr lang="zh-CN" altLang="en-US" sz="2000" dirty="0">
                <a:solidFill>
                  <a:schemeClr val="tx1">
                    <a:lumMod val="50000"/>
                    <a:lumOff val="50000"/>
                  </a:schemeClr>
                </a:solidFill>
                <a:latin typeface="Times New Roman" charset="0"/>
                <a:ea typeface="+mn-ea"/>
                <a:cs typeface="Times New Roman" charset="0"/>
              </a:rPr>
              <a:t>协议</a:t>
            </a:r>
          </a:p>
          <a:p>
            <a:pPr marL="514350" lvl="2" indent="0">
              <a:buNone/>
            </a:pPr>
            <a:r>
              <a:rPr lang="zh-CN" altLang="en-US" sz="2000" dirty="0">
                <a:solidFill>
                  <a:schemeClr val="tx1">
                    <a:lumMod val="50000"/>
                    <a:lumOff val="50000"/>
                  </a:schemeClr>
                </a:solidFill>
                <a:latin typeface="Times New Roman" charset="0"/>
                <a:ea typeface="+mn-ea"/>
                <a:cs typeface="Times New Roman" charset="0"/>
              </a:rPr>
              <a:t>使用</a:t>
            </a:r>
            <a:r>
              <a:rPr lang="en-US" altLang="zh-CN" sz="2000" dirty="0">
                <a:solidFill>
                  <a:schemeClr val="tx1">
                    <a:lumMod val="50000"/>
                    <a:lumOff val="50000"/>
                  </a:schemeClr>
                </a:solidFill>
                <a:latin typeface="Times New Roman" charset="0"/>
                <a:ea typeface="+mn-ea"/>
                <a:cs typeface="Times New Roman" charset="0"/>
              </a:rPr>
              <a:t> </a:t>
            </a:r>
            <a:r>
              <a:rPr lang="en-US" altLang="zh-CN" sz="2000" dirty="0">
                <a:solidFill>
                  <a:schemeClr val="tx1">
                    <a:lumMod val="50000"/>
                    <a:lumOff val="50000"/>
                  </a:schemeClr>
                </a:solidFill>
                <a:latin typeface="Times New Roman" charset="0"/>
                <a:ea typeface="+mn-ea"/>
                <a:cs typeface="Times New Roman" charset="0"/>
                <a:hlinkClick r:id="rId2"/>
              </a:rPr>
              <a:t>Google RPC</a:t>
            </a:r>
            <a:r>
              <a:rPr lang="en-US" altLang="zh-CN" sz="2000" dirty="0">
                <a:solidFill>
                  <a:schemeClr val="tx1">
                    <a:lumMod val="50000"/>
                    <a:lumOff val="50000"/>
                  </a:schemeClr>
                </a:solidFill>
                <a:latin typeface="Times New Roman" charset="0"/>
                <a:ea typeface="+mn-ea"/>
                <a:cs typeface="Times New Roman" charset="0"/>
              </a:rPr>
              <a:t>, </a:t>
            </a:r>
          </a:p>
          <a:p>
            <a:pPr marL="0" lvl="1" indent="0">
              <a:buNone/>
            </a:pP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zh-CN" altLang="en-US" sz="2000" dirty="0">
                <a:solidFill>
                  <a:schemeClr val="tx1">
                    <a:lumMod val="50000"/>
                    <a:lumOff val="50000"/>
                  </a:schemeClr>
                </a:solidFill>
                <a:latin typeface="Times New Roman" charset="0"/>
                <a:ea typeface="+mn-ea"/>
                <a:cs typeface="Times New Roman" charset="0"/>
              </a:rPr>
              <a:t>分布式账簿</a:t>
            </a:r>
            <a:r>
              <a:rPr lang="en-US" altLang="zh-CN" sz="2000" dirty="0">
                <a:solidFill>
                  <a:schemeClr val="tx1">
                    <a:lumMod val="50000"/>
                    <a:lumOff val="50000"/>
                  </a:schemeClr>
                </a:solidFill>
                <a:latin typeface="Times New Roman" charset="0"/>
                <a:ea typeface="+mn-ea"/>
                <a:cs typeface="Times New Roman" charset="0"/>
              </a:rPr>
              <a:t> </a:t>
            </a:r>
          </a:p>
          <a:p>
            <a:pPr marL="514350" lvl="2" indent="0">
              <a:buNone/>
            </a:pPr>
            <a:r>
              <a:rPr lang="zh-CN" altLang="en-US" sz="2000" dirty="0">
                <a:solidFill>
                  <a:schemeClr val="tx1">
                    <a:lumMod val="50000"/>
                    <a:lumOff val="50000"/>
                  </a:schemeClr>
                </a:solidFill>
                <a:latin typeface="Times New Roman" charset="0"/>
                <a:ea typeface="+mn-ea"/>
                <a:cs typeface="Times New Roman" charset="0"/>
              </a:rPr>
              <a:t>管理数据和状态</a:t>
            </a:r>
            <a:endParaRPr lang="en-US" altLang="zh-CN" sz="2000" dirty="0">
              <a:solidFill>
                <a:schemeClr val="tx1">
                  <a:lumMod val="50000"/>
                  <a:lumOff val="50000"/>
                </a:schemeClr>
              </a:solidFill>
              <a:latin typeface="Times New Roman" charset="0"/>
              <a:ea typeface="+mn-ea"/>
              <a:cs typeface="Times New Roman" charset="0"/>
            </a:endParaRPr>
          </a:p>
          <a:p>
            <a:pPr marL="514350" lvl="2" indent="0">
              <a:buNone/>
            </a:pPr>
            <a:r>
              <a:rPr lang="zh-CN" altLang="en-US" sz="2000" dirty="0">
                <a:solidFill>
                  <a:schemeClr val="tx1">
                    <a:lumMod val="50000"/>
                    <a:lumOff val="50000"/>
                  </a:schemeClr>
                </a:solidFill>
                <a:latin typeface="Times New Roman" charset="0"/>
                <a:ea typeface="+mn-ea"/>
                <a:cs typeface="Times New Roman" charset="0"/>
              </a:rPr>
              <a:t>使用</a:t>
            </a:r>
            <a:r>
              <a:rPr lang="en-US" altLang="zh-CN" sz="2000" dirty="0">
                <a:solidFill>
                  <a:schemeClr val="tx1">
                    <a:lumMod val="50000"/>
                    <a:lumOff val="50000"/>
                  </a:schemeClr>
                </a:solidFill>
                <a:latin typeface="Times New Roman" charset="0"/>
                <a:ea typeface="+mn-ea"/>
                <a:cs typeface="Times New Roman" charset="0"/>
              </a:rPr>
              <a:t> </a:t>
            </a:r>
            <a:r>
              <a:rPr lang="en-US" altLang="zh-CN" sz="2000" dirty="0" err="1">
                <a:solidFill>
                  <a:schemeClr val="tx1">
                    <a:lumMod val="50000"/>
                    <a:lumOff val="50000"/>
                  </a:schemeClr>
                </a:solidFill>
                <a:latin typeface="Times New Roman" charset="0"/>
                <a:ea typeface="+mn-ea"/>
                <a:cs typeface="Times New Roman" charset="0"/>
                <a:hlinkClick r:id="rId3"/>
              </a:rPr>
              <a:t>RocksDB</a:t>
            </a:r>
            <a:r>
              <a:rPr lang="en-US" altLang="zh-CN" sz="2000" dirty="0">
                <a:solidFill>
                  <a:schemeClr val="tx1">
                    <a:lumMod val="50000"/>
                    <a:lumOff val="50000"/>
                  </a:schemeClr>
                </a:solidFill>
                <a:latin typeface="Times New Roman" charset="0"/>
                <a:ea typeface="+mn-ea"/>
                <a:cs typeface="Times New Roman" charset="0"/>
              </a:rPr>
              <a:t> </a:t>
            </a:r>
            <a:r>
              <a:rPr lang="zh-CN" altLang="en-US" sz="2000" dirty="0">
                <a:solidFill>
                  <a:schemeClr val="tx1">
                    <a:lumMod val="50000"/>
                    <a:lumOff val="50000"/>
                  </a:schemeClr>
                </a:solidFill>
                <a:latin typeface="Times New Roman" charset="0"/>
                <a:ea typeface="+mn-ea"/>
                <a:cs typeface="Times New Roman" charset="0"/>
              </a:rPr>
              <a:t>进行数据存储</a:t>
            </a:r>
            <a:endParaRPr lang="en-US" altLang="zh-CN" sz="2000" dirty="0">
              <a:solidFill>
                <a:schemeClr val="tx1">
                  <a:lumMod val="50000"/>
                  <a:lumOff val="50000"/>
                </a:schemeClr>
              </a:solidFill>
              <a:latin typeface="Times New Roman" charset="0"/>
              <a:ea typeface="+mn-ea"/>
              <a:cs typeface="Times New Roman" charset="0"/>
            </a:endParaRPr>
          </a:p>
          <a:p>
            <a:pPr marL="514350" lvl="2" indent="0">
              <a:buNone/>
            </a:pP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zh-CN" altLang="en-US" sz="2000" dirty="0">
                <a:solidFill>
                  <a:schemeClr val="tx1">
                    <a:lumMod val="50000"/>
                    <a:lumOff val="50000"/>
                  </a:schemeClr>
                </a:solidFill>
                <a:latin typeface="Times New Roman" charset="0"/>
                <a:ea typeface="+mn-ea"/>
                <a:cs typeface="Times New Roman" charset="0"/>
              </a:rPr>
              <a:t>共识管理器</a:t>
            </a:r>
            <a:endParaRPr lang="en-US" altLang="zh-CN" sz="2000" dirty="0">
              <a:solidFill>
                <a:schemeClr val="tx1">
                  <a:lumMod val="50000"/>
                  <a:lumOff val="50000"/>
                </a:schemeClr>
              </a:solidFill>
              <a:latin typeface="Times New Roman" charset="0"/>
              <a:ea typeface="+mn-ea"/>
              <a:cs typeface="Times New Roman" charset="0"/>
            </a:endParaRPr>
          </a:p>
          <a:p>
            <a:pPr marL="0" lvl="1" indent="0">
              <a:buNone/>
            </a:pPr>
            <a:r>
              <a:rPr lang="en-US" altLang="zh-CN" sz="2000" dirty="0">
                <a:solidFill>
                  <a:schemeClr val="tx1">
                    <a:lumMod val="50000"/>
                    <a:lumOff val="50000"/>
                  </a:schemeClr>
                </a:solidFill>
                <a:latin typeface="Times New Roman" charset="0"/>
                <a:ea typeface="+mn-ea"/>
                <a:cs typeface="Times New Roman" charset="0"/>
              </a:rPr>
              <a:t>	</a:t>
            </a:r>
            <a:r>
              <a:rPr lang="zh-CN" altLang="zh-CN" sz="2000" dirty="0">
                <a:solidFill>
                  <a:schemeClr val="tx1">
                    <a:lumMod val="50000"/>
                    <a:lumOff val="50000"/>
                  </a:schemeClr>
                </a:solidFill>
                <a:latin typeface="Times New Roman" charset="0"/>
                <a:ea typeface="+mn-ea"/>
                <a:cs typeface="Times New Roman" charset="0"/>
              </a:rPr>
              <a:t>在部署中可以使用和配置不同的共</a:t>
            </a:r>
            <a:r>
              <a:rPr lang="en-US" altLang="zh-CN" sz="2000" dirty="0">
                <a:solidFill>
                  <a:schemeClr val="tx1">
                    <a:lumMod val="50000"/>
                    <a:lumOff val="50000"/>
                  </a:schemeClr>
                </a:solidFill>
                <a:latin typeface="Times New Roman" charset="0"/>
                <a:ea typeface="+mn-ea"/>
                <a:cs typeface="Times New Roman" charset="0"/>
              </a:rPr>
              <a:t> </a:t>
            </a:r>
            <a:r>
              <a:rPr lang="zh-CN" altLang="zh-CN" sz="2000" dirty="0">
                <a:solidFill>
                  <a:schemeClr val="tx1">
                    <a:lumMod val="50000"/>
                    <a:lumOff val="50000"/>
                  </a:schemeClr>
                </a:solidFill>
                <a:latin typeface="Times New Roman" charset="0"/>
                <a:ea typeface="+mn-ea"/>
                <a:cs typeface="Times New Roman" charset="0"/>
              </a:rPr>
              <a:t>识算法，包括PBFT, Raft, PoW, PoS等。</a:t>
            </a:r>
          </a:p>
          <a:p>
            <a:pPr marL="0" lvl="1" indent="0">
              <a:buNone/>
            </a:pPr>
            <a:endParaRPr lang="zh-CN" altLang="en-US" sz="1700" dirty="0">
              <a:latin typeface="Calibri" panose="020F0502020204030204" pitchFamily="34" charset="0"/>
            </a:endParaRPr>
          </a:p>
        </p:txBody>
      </p:sp>
      <p:pic>
        <p:nvPicPr>
          <p:cNvPr id="2" name="图片 1">
            <a:extLst>
              <a:ext uri="{FF2B5EF4-FFF2-40B4-BE49-F238E27FC236}">
                <a16:creationId xmlns:a16="http://schemas.microsoft.com/office/drawing/2014/main" id="{CE8620CF-C20F-420D-90EA-C01C2EF2FEC0}"/>
              </a:ext>
            </a:extLst>
          </p:cNvPr>
          <p:cNvPicPr>
            <a:picLocks noChangeAspect="1"/>
          </p:cNvPicPr>
          <p:nvPr/>
        </p:nvPicPr>
        <p:blipFill>
          <a:blip r:embed="rId4"/>
          <a:stretch>
            <a:fillRect/>
          </a:stretch>
        </p:blipFill>
        <p:spPr>
          <a:xfrm>
            <a:off x="516176" y="1781900"/>
            <a:ext cx="6324600" cy="3781425"/>
          </a:xfrm>
          <a:prstGeom prst="rect">
            <a:avLst/>
          </a:prstGeom>
        </p:spPr>
      </p:pic>
    </p:spTree>
    <p:extLst>
      <p:ext uri="{BB962C8B-B14F-4D97-AF65-F5344CB8AC3E}">
        <p14:creationId xmlns:p14="http://schemas.microsoft.com/office/powerpoint/2010/main" val="582062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48994" y="520700"/>
            <a:ext cx="10803226" cy="490498"/>
          </a:xfrm>
          <a:prstGeom prst="rect">
            <a:avLst/>
          </a:prstGeom>
        </p:spPr>
        <p:txBody>
          <a:bodyPr/>
          <a:lstStyle>
            <a:defPPr>
              <a:defRPr lang="zh-CN"/>
            </a:defPPr>
            <a:lvl1pPr>
              <a:spcBef>
                <a:spcPct val="0"/>
              </a:spcBef>
              <a:buNone/>
              <a:defRPr sz="3200" b="1" kern="0">
                <a:solidFill>
                  <a:srgbClr val="002060"/>
                </a:solidFill>
                <a:latin typeface="微软雅黑" pitchFamily="34" charset="-122"/>
                <a:ea typeface="微软雅黑" pitchFamily="34" charset="-122"/>
                <a:cs typeface="Arial" pitchFamily="34" charset="0"/>
              </a:defRPr>
            </a:lvl1pPr>
          </a:lstStyle>
          <a:p>
            <a:r>
              <a:rPr lang="en-US" altLang="zh-CN" kern="1200" dirty="0">
                <a:solidFill>
                  <a:srgbClr val="358FCB"/>
                </a:solidFill>
                <a:latin typeface="Georgia" charset="0"/>
                <a:ea typeface="Georgia" charset="0"/>
                <a:cs typeface="Georgia" charset="0"/>
              </a:rPr>
              <a:t>R3CEV — </a:t>
            </a:r>
            <a:r>
              <a:rPr lang="zh-CN" altLang="en-US" kern="1200" dirty="0">
                <a:solidFill>
                  <a:srgbClr val="358FCB"/>
                </a:solidFill>
                <a:latin typeface="Georgia" charset="0"/>
                <a:ea typeface="Georgia" charset="0"/>
                <a:cs typeface="Georgia" charset="0"/>
              </a:rPr>
              <a:t>金融企业的区块链大联盟</a:t>
            </a:r>
          </a:p>
        </p:txBody>
      </p:sp>
      <p:sp>
        <p:nvSpPr>
          <p:cNvPr id="5" name="矩形 4"/>
          <p:cNvSpPr/>
          <p:nvPr/>
        </p:nvSpPr>
        <p:spPr>
          <a:xfrm>
            <a:off x="849581" y="1170224"/>
            <a:ext cx="10821908" cy="1754326"/>
          </a:xfrm>
          <a:prstGeom prst="rect">
            <a:avLst/>
          </a:prstGeom>
        </p:spPr>
        <p:txBody>
          <a:bodyPr wrap="square">
            <a:spAutoFit/>
          </a:bodyPr>
          <a:lstStyle/>
          <a:p>
            <a:pPr>
              <a:buFont typeface="Wingdings" pitchFamily="2" charset="2"/>
              <a:buChar char="u"/>
            </a:pPr>
            <a:r>
              <a:rPr lang="en-US" altLang="zh-CN" dirty="0">
                <a:solidFill>
                  <a:schemeClr val="tx1">
                    <a:lumMod val="50000"/>
                    <a:lumOff val="50000"/>
                  </a:schemeClr>
                </a:solidFill>
              </a:rPr>
              <a:t> 2015</a:t>
            </a:r>
            <a:r>
              <a:rPr lang="zh-CN" altLang="en-US" dirty="0">
                <a:solidFill>
                  <a:schemeClr val="tx1">
                    <a:lumMod val="50000"/>
                    <a:lumOff val="50000"/>
                  </a:schemeClr>
                </a:solidFill>
              </a:rPr>
              <a:t>年</a:t>
            </a:r>
            <a:r>
              <a:rPr lang="en-US" altLang="zh-CN" dirty="0">
                <a:solidFill>
                  <a:schemeClr val="tx1">
                    <a:lumMod val="50000"/>
                    <a:lumOff val="50000"/>
                  </a:schemeClr>
                </a:solidFill>
              </a:rPr>
              <a:t>9</a:t>
            </a:r>
            <a:r>
              <a:rPr lang="zh-CN" altLang="en-US" dirty="0">
                <a:solidFill>
                  <a:schemeClr val="tx1">
                    <a:lumMod val="50000"/>
                    <a:lumOff val="50000"/>
                  </a:schemeClr>
                </a:solidFill>
              </a:rPr>
              <a:t>月由</a:t>
            </a:r>
            <a:r>
              <a:rPr lang="en-US" altLang="zh-CN" dirty="0">
                <a:solidFill>
                  <a:schemeClr val="tx1">
                    <a:lumMod val="50000"/>
                    <a:lumOff val="50000"/>
                  </a:schemeClr>
                </a:solidFill>
              </a:rPr>
              <a:t>R3</a:t>
            </a:r>
            <a:r>
              <a:rPr lang="zh-CN" altLang="en-US" dirty="0">
                <a:solidFill>
                  <a:schemeClr val="tx1">
                    <a:lumMod val="50000"/>
                    <a:lumOff val="50000"/>
                  </a:schemeClr>
                </a:solidFill>
              </a:rPr>
              <a:t>发起的区块链联盟，目前已有</a:t>
            </a:r>
            <a:r>
              <a:rPr lang="en-US" altLang="zh-CN" dirty="0">
                <a:solidFill>
                  <a:schemeClr val="tx1">
                    <a:lumMod val="50000"/>
                    <a:lumOff val="50000"/>
                  </a:schemeClr>
                </a:solidFill>
              </a:rPr>
              <a:t>42</a:t>
            </a:r>
            <a:r>
              <a:rPr lang="zh-CN" altLang="en-US" dirty="0">
                <a:solidFill>
                  <a:schemeClr val="tx1">
                    <a:lumMod val="50000"/>
                    <a:lumOff val="50000"/>
                  </a:schemeClr>
                </a:solidFill>
              </a:rPr>
              <a:t>家全球主要金融机构加入。</a:t>
            </a:r>
          </a:p>
          <a:p>
            <a:pPr>
              <a:buFont typeface="Wingdings" pitchFamily="2" charset="2"/>
              <a:buChar char="u"/>
            </a:pPr>
            <a:r>
              <a:rPr lang="zh-CN" altLang="en-US" dirty="0">
                <a:solidFill>
                  <a:schemeClr val="tx1">
                    <a:lumMod val="50000"/>
                    <a:lumOff val="50000"/>
                  </a:schemeClr>
                </a:solidFill>
              </a:rPr>
              <a:t> 采用联盟策略，</a:t>
            </a:r>
            <a:r>
              <a:rPr lang="en-US" altLang="zh-CN" dirty="0">
                <a:solidFill>
                  <a:schemeClr val="tx1">
                    <a:lumMod val="50000"/>
                    <a:lumOff val="50000"/>
                  </a:schemeClr>
                </a:solidFill>
              </a:rPr>
              <a:t>R3</a:t>
            </a:r>
            <a:r>
              <a:rPr lang="zh-CN" altLang="en-US" dirty="0">
                <a:solidFill>
                  <a:schemeClr val="tx1">
                    <a:lumMod val="50000"/>
                    <a:lumOff val="50000"/>
                  </a:schemeClr>
                </a:solidFill>
              </a:rPr>
              <a:t>引导各成员银行在涉及区块链和分布式帐本技术的工程、实验以及研究项目上进行协作。重量级银行的加入赋予了</a:t>
            </a:r>
            <a:r>
              <a:rPr lang="en-US" altLang="zh-CN" dirty="0">
                <a:solidFill>
                  <a:schemeClr val="tx1">
                    <a:lumMod val="50000"/>
                    <a:lumOff val="50000"/>
                  </a:schemeClr>
                </a:solidFill>
              </a:rPr>
              <a:t>R3</a:t>
            </a:r>
            <a:r>
              <a:rPr lang="zh-CN" altLang="en-US" dirty="0">
                <a:solidFill>
                  <a:schemeClr val="tx1">
                    <a:lumMod val="50000"/>
                    <a:lumOff val="50000"/>
                  </a:schemeClr>
                </a:solidFill>
              </a:rPr>
              <a:t>较强的权威性。</a:t>
            </a:r>
          </a:p>
          <a:p>
            <a:pPr>
              <a:buFont typeface="Wingdings" pitchFamily="2" charset="2"/>
              <a:buChar char="u"/>
            </a:pPr>
            <a:r>
              <a:rPr lang="zh-CN" altLang="en-US" dirty="0">
                <a:solidFill>
                  <a:schemeClr val="tx1">
                    <a:lumMod val="50000"/>
                    <a:lumOff val="50000"/>
                  </a:schemeClr>
                </a:solidFill>
              </a:rPr>
              <a:t> 提供区块链技术的五家厂商分别为</a:t>
            </a:r>
            <a:r>
              <a:rPr lang="en-US" altLang="zh-CN" dirty="0">
                <a:solidFill>
                  <a:schemeClr val="tx1">
                    <a:lumMod val="50000"/>
                    <a:lumOff val="50000"/>
                  </a:schemeClr>
                </a:solidFill>
              </a:rPr>
              <a:t>Chain</a:t>
            </a:r>
            <a:r>
              <a:rPr lang="zh-CN" altLang="en-US" dirty="0">
                <a:solidFill>
                  <a:schemeClr val="tx1">
                    <a:lumMod val="50000"/>
                    <a:lumOff val="50000"/>
                  </a:schemeClr>
                </a:solidFill>
              </a:rPr>
              <a:t>，</a:t>
            </a:r>
            <a:r>
              <a:rPr lang="en-US" altLang="zh-CN" dirty="0" err="1">
                <a:solidFill>
                  <a:schemeClr val="tx1">
                    <a:lumMod val="50000"/>
                    <a:lumOff val="50000"/>
                  </a:schemeClr>
                </a:solidFill>
              </a:rPr>
              <a:t>Ethereum</a:t>
            </a:r>
            <a:r>
              <a:rPr lang="zh-CN" altLang="en-US" dirty="0">
                <a:solidFill>
                  <a:schemeClr val="tx1">
                    <a:lumMod val="50000"/>
                    <a:lumOff val="50000"/>
                  </a:schemeClr>
                </a:solidFill>
              </a:rPr>
              <a:t>，</a:t>
            </a:r>
            <a:r>
              <a:rPr lang="en-US" altLang="zh-CN" dirty="0">
                <a:solidFill>
                  <a:schemeClr val="tx1">
                    <a:lumMod val="50000"/>
                    <a:lumOff val="50000"/>
                  </a:schemeClr>
                </a:solidFill>
              </a:rPr>
              <a:t>Eris Industries</a:t>
            </a:r>
            <a:r>
              <a:rPr lang="zh-CN" altLang="en-US" dirty="0">
                <a:solidFill>
                  <a:schemeClr val="tx1">
                    <a:lumMod val="50000"/>
                    <a:lumOff val="50000"/>
                  </a:schemeClr>
                </a:solidFill>
              </a:rPr>
              <a:t>，</a:t>
            </a:r>
            <a:r>
              <a:rPr lang="en-US" altLang="zh-CN" dirty="0">
                <a:solidFill>
                  <a:schemeClr val="tx1">
                    <a:lumMod val="50000"/>
                    <a:lumOff val="50000"/>
                  </a:schemeClr>
                </a:solidFill>
              </a:rPr>
              <a:t>IBM</a:t>
            </a:r>
            <a:r>
              <a:rPr lang="zh-CN" altLang="en-US" dirty="0">
                <a:solidFill>
                  <a:schemeClr val="tx1">
                    <a:lumMod val="50000"/>
                    <a:lumOff val="50000"/>
                  </a:schemeClr>
                </a:solidFill>
              </a:rPr>
              <a:t>，</a:t>
            </a:r>
            <a:r>
              <a:rPr lang="en-US" altLang="zh-CN" dirty="0">
                <a:solidFill>
                  <a:schemeClr val="tx1">
                    <a:lumMod val="50000"/>
                    <a:lumOff val="50000"/>
                  </a:schemeClr>
                </a:solidFill>
              </a:rPr>
              <a:t>Intel</a:t>
            </a:r>
            <a:r>
              <a:rPr lang="zh-CN" altLang="en-US" dirty="0">
                <a:solidFill>
                  <a:schemeClr val="tx1">
                    <a:lumMod val="50000"/>
                    <a:lumOff val="50000"/>
                  </a:schemeClr>
                </a:solidFill>
              </a:rPr>
              <a:t>。云基础设施由</a:t>
            </a:r>
            <a:r>
              <a:rPr lang="en-US" altLang="zh-CN" dirty="0">
                <a:solidFill>
                  <a:schemeClr val="tx1">
                    <a:lumMod val="50000"/>
                    <a:lumOff val="50000"/>
                  </a:schemeClr>
                </a:solidFill>
              </a:rPr>
              <a:t>Amazon</a:t>
            </a:r>
            <a:r>
              <a:rPr lang="zh-CN" altLang="en-US" dirty="0">
                <a:solidFill>
                  <a:schemeClr val="tx1">
                    <a:lumMod val="50000"/>
                    <a:lumOff val="50000"/>
                  </a:schemeClr>
                </a:solidFill>
              </a:rPr>
              <a:t>，</a:t>
            </a:r>
            <a:r>
              <a:rPr lang="en-US" altLang="zh-CN" dirty="0">
                <a:solidFill>
                  <a:schemeClr val="tx1">
                    <a:lumMod val="50000"/>
                    <a:lumOff val="50000"/>
                  </a:schemeClr>
                </a:solidFill>
              </a:rPr>
              <a:t>IBM</a:t>
            </a:r>
            <a:r>
              <a:rPr lang="zh-CN" altLang="en-US" dirty="0">
                <a:solidFill>
                  <a:schemeClr val="tx1">
                    <a:lumMod val="50000"/>
                    <a:lumOff val="50000"/>
                  </a:schemeClr>
                </a:solidFill>
              </a:rPr>
              <a:t>和</a:t>
            </a:r>
            <a:r>
              <a:rPr lang="en-US" altLang="zh-CN" dirty="0">
                <a:solidFill>
                  <a:schemeClr val="tx1">
                    <a:lumMod val="50000"/>
                    <a:lumOff val="50000"/>
                  </a:schemeClr>
                </a:solidFill>
              </a:rPr>
              <a:t>Microsoft </a:t>
            </a:r>
            <a:r>
              <a:rPr lang="zh-CN" altLang="en-US" dirty="0">
                <a:solidFill>
                  <a:schemeClr val="tx1">
                    <a:lumMod val="50000"/>
                    <a:lumOff val="50000"/>
                  </a:schemeClr>
                </a:solidFill>
              </a:rPr>
              <a:t>提供。</a:t>
            </a:r>
            <a:endParaRPr lang="en-US" altLang="zh-CN" dirty="0">
              <a:solidFill>
                <a:schemeClr val="tx1">
                  <a:lumMod val="50000"/>
                  <a:lumOff val="50000"/>
                </a:schemeClr>
              </a:solidFill>
            </a:endParaRPr>
          </a:p>
          <a:p>
            <a:pPr>
              <a:buFont typeface="Wingdings" pitchFamily="2" charset="2"/>
              <a:buChar char="u"/>
            </a:pPr>
            <a:r>
              <a:rPr lang="zh-CN" altLang="en-US" dirty="0">
                <a:solidFill>
                  <a:schemeClr val="tx1">
                    <a:lumMod val="50000"/>
                    <a:lumOff val="50000"/>
                  </a:schemeClr>
                </a:solidFill>
              </a:rPr>
              <a:t>目前加入</a:t>
            </a:r>
            <a:r>
              <a:rPr lang="en-US" altLang="zh-CN" dirty="0">
                <a:solidFill>
                  <a:schemeClr val="tx1">
                    <a:lumMod val="50000"/>
                    <a:lumOff val="50000"/>
                  </a:schemeClr>
                </a:solidFill>
              </a:rPr>
              <a:t>R3</a:t>
            </a:r>
            <a:r>
              <a:rPr lang="zh-CN" altLang="en-US" dirty="0">
                <a:solidFill>
                  <a:schemeClr val="tx1">
                    <a:lumMod val="50000"/>
                    <a:lumOff val="50000"/>
                  </a:schemeClr>
                </a:solidFill>
              </a:rPr>
              <a:t>的中国公司有中国平安、招商银行、中国外汇交易中心、民生银行等。</a:t>
            </a:r>
          </a:p>
        </p:txBody>
      </p:sp>
      <p:pic>
        <p:nvPicPr>
          <p:cNvPr id="3" name="图片 2"/>
          <p:cNvPicPr>
            <a:picLocks noChangeAspect="1"/>
          </p:cNvPicPr>
          <p:nvPr/>
        </p:nvPicPr>
        <p:blipFill>
          <a:blip r:embed="rId2"/>
          <a:stretch>
            <a:fillRect/>
          </a:stretch>
        </p:blipFill>
        <p:spPr>
          <a:xfrm>
            <a:off x="1812176" y="3266177"/>
            <a:ext cx="8676861" cy="2603058"/>
          </a:xfrm>
          <a:prstGeom prst="rect">
            <a:avLst/>
          </a:prstGeom>
        </p:spPr>
      </p:pic>
    </p:spTree>
    <p:extLst>
      <p:ext uri="{BB962C8B-B14F-4D97-AF65-F5344CB8AC3E}">
        <p14:creationId xmlns:p14="http://schemas.microsoft.com/office/powerpoint/2010/main" val="939215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9146612"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a:t>
            </a:r>
            <a:r>
              <a:rPr lang="en-US" altLang="zh-CN" sz="3200" b="1" dirty="0" err="1">
                <a:solidFill>
                  <a:srgbClr val="358FCB"/>
                </a:solidFill>
                <a:latin typeface="Georgia" charset="0"/>
                <a:ea typeface="Georgia" charset="0"/>
                <a:cs typeface="Georgia" charset="0"/>
              </a:rPr>
              <a:t>ChinaLedger</a:t>
            </a:r>
            <a:endParaRPr lang="zh-CN" altLang="en-US" sz="3200" b="1" dirty="0">
              <a:solidFill>
                <a:srgbClr val="358FCB"/>
              </a:solidFill>
              <a:latin typeface="Georgia" charset="0"/>
              <a:ea typeface="Georgia" charset="0"/>
              <a:cs typeface="Georgia" charset="0"/>
            </a:endParaRPr>
          </a:p>
        </p:txBody>
      </p:sp>
      <p:sp>
        <p:nvSpPr>
          <p:cNvPr id="4" name="矩形 3"/>
          <p:cNvSpPr/>
          <p:nvPr/>
        </p:nvSpPr>
        <p:spPr>
          <a:xfrm>
            <a:off x="822303" y="3000387"/>
            <a:ext cx="10767588"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t>发起单位：</a:t>
            </a:r>
            <a:endParaRPr lang="en-US" altLang="zh-CN" sz="1400" b="1" dirty="0"/>
          </a:p>
        </p:txBody>
      </p:sp>
      <p:sp>
        <p:nvSpPr>
          <p:cNvPr id="5" name="矩形 4"/>
          <p:cNvSpPr/>
          <p:nvPr/>
        </p:nvSpPr>
        <p:spPr>
          <a:xfrm>
            <a:off x="1045767" y="4969861"/>
            <a:ext cx="986224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dirty="0"/>
              <a:t>在区块链技术向各个领域特别是金融领域迅速渗透的新形势下，各国的金融机构、资本市场、信息技术领域都面临着巨大的挑战和机遇。</a:t>
            </a:r>
            <a:r>
              <a:rPr lang="zh-CN" altLang="en-US" dirty="0">
                <a:solidFill>
                  <a:srgbClr val="FF0000"/>
                </a:solidFill>
              </a:rPr>
              <a:t>利用区块链技术打造价值互联互通的基础设施，已经被全球很多国家提到战略的高度。</a:t>
            </a:r>
            <a:r>
              <a:rPr lang="zh-CN" altLang="en-US" dirty="0"/>
              <a:t>由全球性的金融机构组成的跨境区块链联盟已经在积极行动并推出了阶段性成果。</a:t>
            </a:r>
          </a:p>
        </p:txBody>
      </p:sp>
      <p:sp>
        <p:nvSpPr>
          <p:cNvPr id="6" name="矩形 5"/>
          <p:cNvSpPr/>
          <p:nvPr/>
        </p:nvSpPr>
        <p:spPr>
          <a:xfrm>
            <a:off x="4125951" y="1172317"/>
            <a:ext cx="7523356"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t>2016</a:t>
            </a:r>
            <a:r>
              <a:rPr lang="zh-CN" altLang="en-US" dirty="0"/>
              <a:t>年</a:t>
            </a:r>
            <a:r>
              <a:rPr lang="en-US" altLang="zh-CN" dirty="0"/>
              <a:t>4</a:t>
            </a:r>
            <a:r>
              <a:rPr lang="zh-CN" altLang="en-US" dirty="0"/>
              <a:t>月</a:t>
            </a:r>
            <a:r>
              <a:rPr lang="en-US" altLang="zh-CN" dirty="0"/>
              <a:t>19</a:t>
            </a:r>
            <a:r>
              <a:rPr lang="zh-CN" altLang="en-US" dirty="0"/>
              <a:t>号</a:t>
            </a:r>
            <a:r>
              <a:rPr lang="en-US" altLang="zh-CN" dirty="0"/>
              <a:t>,</a:t>
            </a:r>
            <a:r>
              <a:rPr lang="zh-CN" altLang="en-US" dirty="0"/>
              <a:t>专注于分布式账本及其衍生技术研究的中国分布式总账基础协议联盟</a:t>
            </a:r>
            <a:r>
              <a:rPr lang="en-US" altLang="zh-CN" dirty="0" err="1"/>
              <a:t>ChinaLedger</a:t>
            </a:r>
            <a:r>
              <a:rPr lang="zh-CN" altLang="en-US" dirty="0"/>
              <a:t>在北京正式成立。</a:t>
            </a:r>
            <a:endParaRPr lang="en-US" altLang="zh-CN" dirty="0"/>
          </a:p>
          <a:p>
            <a:r>
              <a:rPr lang="en-US" altLang="zh-CN" dirty="0" err="1"/>
              <a:t>ChinaLedger</a:t>
            </a:r>
            <a:r>
              <a:rPr lang="zh-CN" altLang="en-US" dirty="0"/>
              <a:t>联盟的主要工作任务是</a:t>
            </a:r>
            <a:r>
              <a:rPr lang="zh-CN" altLang="en-US" dirty="0">
                <a:solidFill>
                  <a:srgbClr val="FF0000"/>
                </a:solidFill>
              </a:rPr>
              <a:t>共同合作研究区块链技术，结合中国政策法规和中国金融行业独特的业务逻辑，以使得符合中国的政策法规、国家标准、业务逻辑和使用习惯</a:t>
            </a:r>
            <a:r>
              <a:rPr lang="zh-CN" altLang="en-US" dirty="0"/>
              <a:t>。此外，</a:t>
            </a:r>
            <a:r>
              <a:rPr lang="en-US" altLang="zh-CN" dirty="0" err="1"/>
              <a:t>ChinaLedger</a:t>
            </a:r>
            <a:r>
              <a:rPr lang="zh-CN" altLang="en-US" dirty="0"/>
              <a:t>联盟的区块链底层技术协议将会开源，各界可以在这个基础协议上搭建具体应用场景。</a:t>
            </a:r>
          </a:p>
        </p:txBody>
      </p:sp>
      <p:pic>
        <p:nvPicPr>
          <p:cNvPr id="8" name="图片 7">
            <a:extLst>
              <a:ext uri="{FF2B5EF4-FFF2-40B4-BE49-F238E27FC236}">
                <a16:creationId xmlns:a16="http://schemas.microsoft.com/office/drawing/2014/main" id="{423FFF44-0465-4FD4-88AD-DD5899C2AE7E}"/>
              </a:ext>
            </a:extLst>
          </p:cNvPr>
          <p:cNvPicPr>
            <a:picLocks noChangeAspect="1"/>
          </p:cNvPicPr>
          <p:nvPr/>
        </p:nvPicPr>
        <p:blipFill>
          <a:blip r:embed="rId3"/>
          <a:stretch>
            <a:fillRect/>
          </a:stretch>
        </p:blipFill>
        <p:spPr>
          <a:xfrm>
            <a:off x="777034" y="1548126"/>
            <a:ext cx="3152775" cy="1104900"/>
          </a:xfrm>
          <a:prstGeom prst="rect">
            <a:avLst/>
          </a:prstGeom>
        </p:spPr>
      </p:pic>
      <p:pic>
        <p:nvPicPr>
          <p:cNvPr id="9" name="图片 8">
            <a:extLst>
              <a:ext uri="{FF2B5EF4-FFF2-40B4-BE49-F238E27FC236}">
                <a16:creationId xmlns:a16="http://schemas.microsoft.com/office/drawing/2014/main" id="{07BA345D-C98D-42D8-8BED-FBE7D114C884}"/>
              </a:ext>
            </a:extLst>
          </p:cNvPr>
          <p:cNvPicPr>
            <a:picLocks noChangeAspect="1"/>
          </p:cNvPicPr>
          <p:nvPr/>
        </p:nvPicPr>
        <p:blipFill>
          <a:blip r:embed="rId4"/>
          <a:stretch>
            <a:fillRect/>
          </a:stretch>
        </p:blipFill>
        <p:spPr>
          <a:xfrm>
            <a:off x="675147" y="3389855"/>
            <a:ext cx="10691662" cy="1356133"/>
          </a:xfrm>
          <a:prstGeom prst="rect">
            <a:avLst/>
          </a:prstGeom>
          <a:noFill/>
        </p:spPr>
      </p:pic>
    </p:spTree>
    <p:extLst>
      <p:ext uri="{BB962C8B-B14F-4D97-AF65-F5344CB8AC3E}">
        <p14:creationId xmlns:p14="http://schemas.microsoft.com/office/powerpoint/2010/main" val="1388035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777034" y="500139"/>
            <a:ext cx="6480414"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区块链技术在国内的发展：金链盟</a:t>
            </a:r>
          </a:p>
        </p:txBody>
      </p:sp>
      <p:sp>
        <p:nvSpPr>
          <p:cNvPr id="8" name="矩形 7"/>
          <p:cNvSpPr/>
          <p:nvPr/>
        </p:nvSpPr>
        <p:spPr>
          <a:xfrm>
            <a:off x="854122" y="3829656"/>
            <a:ext cx="10854658"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50000"/>
              </a:lnSpc>
            </a:pPr>
            <a:r>
              <a:rPr lang="en-US" altLang="zh-CN" dirty="0"/>
              <a:t>6</a:t>
            </a:r>
            <a:r>
              <a:rPr lang="zh-CN" altLang="en-US" dirty="0"/>
              <a:t>月</a:t>
            </a:r>
            <a:r>
              <a:rPr lang="en-US" altLang="zh-CN" dirty="0"/>
              <a:t>1</a:t>
            </a:r>
            <a:r>
              <a:rPr lang="zh-CN" altLang="en-US" dirty="0"/>
              <a:t>日</a:t>
            </a:r>
            <a:r>
              <a:rPr lang="en-US" altLang="zh-CN" dirty="0"/>
              <a:t>,</a:t>
            </a:r>
            <a:r>
              <a:rPr lang="zh-CN" altLang="en-US" dirty="0"/>
              <a:t>中国区块链合作联盟“金链盟”在深圳成立。</a:t>
            </a:r>
          </a:p>
          <a:p>
            <a:pPr>
              <a:lnSpc>
                <a:spcPct val="150000"/>
              </a:lnSpc>
            </a:pPr>
            <a:r>
              <a:rPr lang="zh-CN" altLang="en-US" dirty="0"/>
              <a:t>金链盟由微众银行倡议，联合平安银行、招商网络、恒生电子、赢时胜、四方精创、京东金融、深圳市金融信息服务协会等</a:t>
            </a:r>
            <a:r>
              <a:rPr lang="en-US" altLang="zh-CN" dirty="0"/>
              <a:t>25</a:t>
            </a:r>
            <a:r>
              <a:rPr lang="zh-CN" altLang="en-US" dirty="0"/>
              <a:t>家机构共同发起，腾讯、华为、山东城商行合作联盟等</a:t>
            </a:r>
            <a:r>
              <a:rPr lang="en-US" altLang="zh-CN" dirty="0"/>
              <a:t>6</a:t>
            </a:r>
            <a:r>
              <a:rPr lang="zh-CN" altLang="en-US" dirty="0"/>
              <a:t>家机构作为成员单位加入。联盟目标在</a:t>
            </a:r>
            <a:r>
              <a:rPr lang="en-US" altLang="zh-CN" dirty="0"/>
              <a:t>3</a:t>
            </a:r>
            <a:r>
              <a:rPr lang="zh-CN" altLang="en-US" dirty="0"/>
              <a:t>到</a:t>
            </a:r>
            <a:r>
              <a:rPr lang="en-US" altLang="zh-CN" dirty="0"/>
              <a:t>5</a:t>
            </a:r>
            <a:r>
              <a:rPr lang="zh-CN" altLang="en-US" dirty="0"/>
              <a:t>年内研发出</a:t>
            </a:r>
            <a:r>
              <a:rPr lang="en-US" altLang="zh-CN" dirty="0"/>
              <a:t>1</a:t>
            </a:r>
            <a:r>
              <a:rPr lang="zh-CN" altLang="en-US" dirty="0"/>
              <a:t>条或多条供所有联盟单位使用的区块链，并以此为基础部署区块链应用。</a:t>
            </a:r>
            <a:endParaRPr lang="en-US" altLang="zh-CN" dirty="0"/>
          </a:p>
        </p:txBody>
      </p:sp>
      <p:pic>
        <p:nvPicPr>
          <p:cNvPr id="2" name="图片 1">
            <a:extLst>
              <a:ext uri="{FF2B5EF4-FFF2-40B4-BE49-F238E27FC236}">
                <a16:creationId xmlns:a16="http://schemas.microsoft.com/office/drawing/2014/main" id="{DF6839A4-2FCF-4325-8ACF-0DC262CB0D96}"/>
              </a:ext>
            </a:extLst>
          </p:cNvPr>
          <p:cNvPicPr>
            <a:picLocks noChangeAspect="1"/>
          </p:cNvPicPr>
          <p:nvPr/>
        </p:nvPicPr>
        <p:blipFill>
          <a:blip r:embed="rId2"/>
          <a:stretch>
            <a:fillRect/>
          </a:stretch>
        </p:blipFill>
        <p:spPr>
          <a:xfrm>
            <a:off x="2519711" y="1263414"/>
            <a:ext cx="6601987" cy="2173252"/>
          </a:xfrm>
          <a:prstGeom prst="rect">
            <a:avLst/>
          </a:prstGeom>
        </p:spPr>
      </p:pic>
    </p:spTree>
    <p:extLst>
      <p:ext uri="{BB962C8B-B14F-4D97-AF65-F5344CB8AC3E}">
        <p14:creationId xmlns:p14="http://schemas.microsoft.com/office/powerpoint/2010/main" val="1178140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777034" y="500139"/>
            <a:ext cx="10485326"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区块链技术在国内的发展：银行间市场区块链技术研究组</a:t>
            </a:r>
          </a:p>
        </p:txBody>
      </p:sp>
      <p:sp>
        <p:nvSpPr>
          <p:cNvPr id="5" name="矩形 4"/>
          <p:cNvSpPr/>
          <p:nvPr/>
        </p:nvSpPr>
        <p:spPr>
          <a:xfrm>
            <a:off x="795139" y="1607054"/>
            <a:ext cx="10631788"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t>2016</a:t>
            </a:r>
            <a:r>
              <a:rPr lang="zh-CN" altLang="en-US" dirty="0"/>
              <a:t>年</a:t>
            </a:r>
            <a:r>
              <a:rPr lang="en-US" altLang="zh-CN" dirty="0"/>
              <a:t>8</a:t>
            </a:r>
            <a:r>
              <a:rPr lang="zh-CN" altLang="en-US" dirty="0"/>
              <a:t>月</a:t>
            </a:r>
            <a:r>
              <a:rPr lang="en-US" altLang="zh-CN" dirty="0"/>
              <a:t>12</a:t>
            </a:r>
            <a:r>
              <a:rPr lang="zh-CN" altLang="en-US" dirty="0"/>
              <a:t>日</a:t>
            </a:r>
            <a:r>
              <a:rPr lang="en-US" altLang="zh-CN" dirty="0"/>
              <a:t>,</a:t>
            </a:r>
            <a:r>
              <a:rPr lang="zh-CN" altLang="en-US" dirty="0"/>
              <a:t>经全国金融标准化技术委员会批复，银行间市场技术标准工作组区块链技术研究组于近日在上海成立。继中国分布式总账基础协议联盟、中国互联网金融协会区块链研究工作组后，区块链技术研究组成为了国内第三个区块链组织。</a:t>
            </a:r>
            <a:endParaRPr lang="en-US" altLang="zh-CN" dirty="0"/>
          </a:p>
          <a:p>
            <a:endParaRPr lang="en-US" altLang="zh-CN" dirty="0"/>
          </a:p>
          <a:p>
            <a:r>
              <a:rPr lang="zh-CN" altLang="en-US" dirty="0"/>
              <a:t>区块链技术研究组当前的工作重心将集中在银行间市场区块链技术、监管及法律框架的前瞻性研究以及与</a:t>
            </a:r>
            <a:r>
              <a:rPr lang="en-US" altLang="zh-CN" dirty="0"/>
              <a:t>R3</a:t>
            </a:r>
            <a:r>
              <a:rPr lang="zh-CN" altLang="en-US" dirty="0"/>
              <a:t>等国际区块链联盟的联系上。区块链技术研究组的成立将对区块链技术在银行间市场基础设施和应用服务的规划和建设产生深远影响。</a:t>
            </a:r>
            <a:endParaRPr lang="en-US" altLang="zh-CN" dirty="0"/>
          </a:p>
        </p:txBody>
      </p:sp>
      <p:sp>
        <p:nvSpPr>
          <p:cNvPr id="2" name="文本框 1"/>
          <p:cNvSpPr txBox="1"/>
          <p:nvPr/>
        </p:nvSpPr>
        <p:spPr>
          <a:xfrm>
            <a:off x="777033" y="3962400"/>
            <a:ext cx="10649893" cy="1015663"/>
          </a:xfrm>
          <a:prstGeom prst="rect">
            <a:avLst/>
          </a:prstGeom>
          <a:noFill/>
        </p:spPr>
        <p:txBody>
          <a:bodyPr wrap="square" rtlCol="0">
            <a:spAutoFit/>
          </a:bodyPr>
          <a:lstStyle/>
          <a:p>
            <a:r>
              <a:rPr lang="zh-CN" altLang="en-US" sz="1400" b="1" dirty="0"/>
              <a:t>成员单位：</a:t>
            </a:r>
            <a:r>
              <a:rPr lang="zh-CN" altLang="en-US" sz="1400" dirty="0"/>
              <a:t>涵盖银行间市场中介机构、市场成员和科研机构；包括中国外汇交易中心、上海黄金交易所、上海清算所、中国国债登记公司、中国银行间市场交易商协会、中国银联、工商银行、农业银行、交通银行、浦发银行、上海银行、汇丰银行、花旗银行、平安保险、中信证券、道富银行、中国金融电子化公司、复旦大学、浙江大学</a:t>
            </a:r>
            <a:r>
              <a:rPr lang="en-US" altLang="zh-CN" sz="1400" dirty="0"/>
              <a:t>19</a:t>
            </a:r>
            <a:r>
              <a:rPr lang="zh-CN" altLang="en-US" sz="1400" dirty="0"/>
              <a:t>家机构。</a:t>
            </a:r>
            <a:endParaRPr lang="en-US" altLang="zh-CN" sz="1400" dirty="0"/>
          </a:p>
          <a:p>
            <a:endParaRPr lang="zh-CN" altLang="en-US" dirty="0"/>
          </a:p>
        </p:txBody>
      </p:sp>
    </p:spTree>
    <p:extLst>
      <p:ext uri="{BB962C8B-B14F-4D97-AF65-F5344CB8AC3E}">
        <p14:creationId xmlns:p14="http://schemas.microsoft.com/office/powerpoint/2010/main" val="121457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4523995"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基于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的排序服务</a:t>
            </a:r>
          </a:p>
        </p:txBody>
      </p:sp>
      <p:pic>
        <p:nvPicPr>
          <p:cNvPr id="2050" name="Picture 2" descr="http://upload-images.jianshu.io/upload_images/7147675-f6c9a9ccb145b406.png?imageMogr2/auto-orient/strip%7CimageView2/2/w/1240">
            <a:extLst>
              <a:ext uri="{FF2B5EF4-FFF2-40B4-BE49-F238E27FC236}">
                <a16:creationId xmlns:a16="http://schemas.microsoft.com/office/drawing/2014/main" id="{790243FD-5FCF-4551-A859-7189DB9E1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050" y="1547735"/>
            <a:ext cx="6429760" cy="327875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05E9B9A-F3AA-40F6-8C60-E9CBC9B2FA07}"/>
              </a:ext>
            </a:extLst>
          </p:cNvPr>
          <p:cNvSpPr txBox="1"/>
          <p:nvPr/>
        </p:nvSpPr>
        <p:spPr>
          <a:xfrm>
            <a:off x="565483" y="1239252"/>
            <a:ext cx="5811253" cy="7417415"/>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这些排序节点（</a:t>
            </a:r>
            <a:r>
              <a:rPr lang="en-US" altLang="zh-CN" sz="2800" dirty="0">
                <a:solidFill>
                  <a:schemeClr val="tx1">
                    <a:lumMod val="50000"/>
                    <a:lumOff val="50000"/>
                  </a:schemeClr>
                </a:solidFill>
                <a:latin typeface="Times New Roman" charset="0"/>
                <a:cs typeface="Times New Roman" charset="0"/>
              </a:rPr>
              <a:t>ordering service nodes,</a:t>
            </a:r>
            <a:r>
              <a:rPr lang="zh-CN" altLang="en-US" sz="2800" dirty="0">
                <a:solidFill>
                  <a:schemeClr val="tx1">
                    <a:lumMod val="50000"/>
                    <a:lumOff val="50000"/>
                  </a:schemeClr>
                </a:solidFill>
                <a:latin typeface="Times New Roman" charset="0"/>
                <a:cs typeface="Times New Roman" charset="0"/>
              </a:rPr>
              <a:t> </a:t>
            </a:r>
            <a:r>
              <a:rPr lang="en-US" altLang="zh-CN" sz="2800" dirty="0">
                <a:solidFill>
                  <a:schemeClr val="tx1">
                    <a:lumMod val="50000"/>
                    <a:lumOff val="50000"/>
                  </a:schemeClr>
                </a:solidFill>
                <a:latin typeface="Times New Roman" charset="0"/>
                <a:cs typeface="Times New Roman" charset="0"/>
              </a:rPr>
              <a:t>OSNs</a:t>
            </a:r>
            <a:r>
              <a:rPr lang="zh-CN" altLang="en-US" sz="2800" dirty="0">
                <a:solidFill>
                  <a:schemeClr val="tx1">
                    <a:lumMod val="50000"/>
                    <a:lumOff val="50000"/>
                  </a:schemeClr>
                </a:solidFill>
                <a:latin typeface="Times New Roman" charset="0"/>
                <a:cs typeface="Times New Roman" charset="0"/>
              </a:rPr>
              <a:t>）：</a:t>
            </a:r>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zh-CN" altLang="en-US" sz="2800" dirty="0">
                <a:solidFill>
                  <a:schemeClr val="tx1">
                    <a:lumMod val="50000"/>
                    <a:lumOff val="50000"/>
                  </a:schemeClr>
                </a:solidFill>
                <a:latin typeface="Times New Roman" charset="0"/>
                <a:cs typeface="Times New Roman" charset="0"/>
              </a:rPr>
              <a:t>进行客户端认证</a:t>
            </a:r>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endParaRPr lang="en-US"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zh-CN" altLang="en-US" sz="2800" dirty="0">
                <a:solidFill>
                  <a:schemeClr val="tx1">
                    <a:lumMod val="50000"/>
                    <a:lumOff val="50000"/>
                  </a:schemeClr>
                </a:solidFill>
                <a:latin typeface="Times New Roman" charset="0"/>
                <a:cs typeface="Times New Roman" charset="0"/>
              </a:rPr>
              <a:t>允许客户端写一个链，或者使用一个简单的接口读一个链</a:t>
            </a:r>
            <a:endParaRPr lang="en-US" altLang="zh-CN"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endParaRPr lang="en-US" sz="2800" dirty="0">
              <a:solidFill>
                <a:schemeClr val="tx1">
                  <a:lumMod val="50000"/>
                  <a:lumOff val="50000"/>
                </a:schemeClr>
              </a:solidFill>
              <a:latin typeface="Times New Roman" charset="0"/>
              <a:cs typeface="Times New Roman" charset="0"/>
            </a:endParaRPr>
          </a:p>
          <a:p>
            <a:pPr marL="914400" lvl="1" indent="-457200">
              <a:buFont typeface="Arial" panose="020B0604020202020204" pitchFamily="34" charset="0"/>
              <a:buChar char="•"/>
            </a:pPr>
            <a:r>
              <a:rPr lang="zh-CN" altLang="en-US" sz="2800" dirty="0">
                <a:solidFill>
                  <a:schemeClr val="tx1">
                    <a:lumMod val="50000"/>
                    <a:lumOff val="50000"/>
                  </a:schemeClr>
                </a:solidFill>
                <a:latin typeface="Times New Roman" charset="0"/>
                <a:cs typeface="Times New Roman" charset="0"/>
              </a:rPr>
              <a:t>也进行 </a:t>
            </a:r>
            <a:r>
              <a:rPr lang="en-US" sz="2800" dirty="0">
                <a:solidFill>
                  <a:schemeClr val="tx1">
                    <a:lumMod val="50000"/>
                    <a:lumOff val="50000"/>
                  </a:schemeClr>
                </a:solidFill>
                <a:latin typeface="Times New Roman" charset="0"/>
                <a:cs typeface="Times New Roman" charset="0"/>
              </a:rPr>
              <a:t>transaction </a:t>
            </a:r>
            <a:r>
              <a:rPr lang="zh-CN" altLang="en-US" sz="2800" dirty="0">
                <a:solidFill>
                  <a:schemeClr val="tx1">
                    <a:lumMod val="50000"/>
                    <a:lumOff val="50000"/>
                  </a:schemeClr>
                </a:solidFill>
                <a:latin typeface="Times New Roman" charset="0"/>
                <a:cs typeface="Times New Roman" charset="0"/>
              </a:rPr>
              <a:t>过滤，也可以对 </a:t>
            </a:r>
            <a:r>
              <a:rPr lang="en-US" altLang="zh-CN" sz="2800" dirty="0">
                <a:solidFill>
                  <a:schemeClr val="tx1">
                    <a:lumMod val="50000"/>
                    <a:lumOff val="50000"/>
                  </a:schemeClr>
                </a:solidFill>
                <a:latin typeface="Times New Roman" charset="0"/>
                <a:cs typeface="Times New Roman" charset="0"/>
              </a:rPr>
              <a:t>configuration </a:t>
            </a:r>
            <a:r>
              <a:rPr lang="en-US" altLang="zh-CN" sz="2800" dirty="0" err="1">
                <a:solidFill>
                  <a:schemeClr val="tx1">
                    <a:lumMod val="50000"/>
                    <a:lumOff val="50000"/>
                  </a:schemeClr>
                </a:solidFill>
                <a:latin typeface="Times New Roman" charset="0"/>
                <a:cs typeface="Times New Roman" charset="0"/>
              </a:rPr>
              <a:t>transactinos</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做验证，不论是对已有链的 </a:t>
            </a:r>
            <a:r>
              <a:rPr lang="en-US" altLang="zh-CN" sz="2800" dirty="0" err="1">
                <a:solidFill>
                  <a:schemeClr val="tx1">
                    <a:lumMod val="50000"/>
                    <a:lumOff val="50000"/>
                  </a:schemeClr>
                </a:solidFill>
                <a:latin typeface="Times New Roman" charset="0"/>
                <a:cs typeface="Times New Roman" charset="0"/>
              </a:rPr>
              <a:t>reconfig</a:t>
            </a:r>
            <a:r>
              <a:rPr lang="en-US" altLang="zh-CN" sz="2800" dirty="0">
                <a:solidFill>
                  <a:schemeClr val="tx1">
                    <a:lumMod val="50000"/>
                    <a:lumOff val="50000"/>
                  </a:schemeClr>
                </a:solidFill>
                <a:latin typeface="Times New Roman" charset="0"/>
                <a:cs typeface="Times New Roman" charset="0"/>
              </a:rPr>
              <a:t> </a:t>
            </a:r>
            <a:r>
              <a:rPr lang="zh-CN" altLang="en-US" sz="2800" dirty="0">
                <a:solidFill>
                  <a:schemeClr val="tx1">
                    <a:lumMod val="50000"/>
                    <a:lumOff val="50000"/>
                  </a:schemeClr>
                </a:solidFill>
                <a:latin typeface="Times New Roman" charset="0"/>
                <a:cs typeface="Times New Roman" charset="0"/>
              </a:rPr>
              <a:t>还是新建一个链</a:t>
            </a:r>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a:p>
            <a:endParaRPr lang="en-US" sz="2800" dirty="0">
              <a:solidFill>
                <a:schemeClr val="tx1">
                  <a:lumMod val="50000"/>
                  <a:lumOff val="50000"/>
                </a:schemeClr>
              </a:solidFill>
              <a:latin typeface="Times New Roman" charset="0"/>
              <a:cs typeface="Times New Roman" charset="0"/>
            </a:endParaRPr>
          </a:p>
        </p:txBody>
      </p:sp>
    </p:spTree>
    <p:extLst>
      <p:ext uri="{BB962C8B-B14F-4D97-AF65-F5344CB8AC3E}">
        <p14:creationId xmlns:p14="http://schemas.microsoft.com/office/powerpoint/2010/main" val="1363769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777034" y="500139"/>
            <a:ext cx="10485326" cy="584775"/>
          </a:xfrm>
          <a:prstGeom prst="rect">
            <a:avLst/>
          </a:prstGeom>
          <a:noFill/>
        </p:spPr>
        <p:txBody>
          <a:bodyPr wrap="square" rtlCol="0">
            <a:spAutoFit/>
          </a:bodyPr>
          <a:lstStyle/>
          <a:p>
            <a:r>
              <a:rPr lang="zh-CN" altLang="en-US" sz="3200" b="1" dirty="0">
                <a:solidFill>
                  <a:srgbClr val="358FCB"/>
                </a:solidFill>
                <a:latin typeface="Georgia" charset="0"/>
                <a:ea typeface="Georgia" charset="0"/>
                <a:cs typeface="Georgia" charset="0"/>
              </a:rPr>
              <a:t>区块链技术在国内的发展：</a:t>
            </a:r>
            <a:r>
              <a:rPr lang="zh-CN" altLang="en-US" sz="3200" b="1" dirty="0">
                <a:solidFill>
                  <a:srgbClr val="0070C0"/>
                </a:solidFill>
                <a:latin typeface="Songti SC Bold" charset="0"/>
                <a:ea typeface="宋体" panose="02010600030101010101" pitchFamily="2" charset="-122"/>
                <a:sym typeface="Songti SC Bold" charset="0"/>
              </a:rPr>
              <a:t>国内区块链组织一览</a:t>
            </a:r>
          </a:p>
        </p:txBody>
      </p:sp>
      <p:grpSp>
        <p:nvGrpSpPr>
          <p:cNvPr id="6" name="Group 10"/>
          <p:cNvGrpSpPr>
            <a:grpSpLocks/>
          </p:cNvGrpSpPr>
          <p:nvPr/>
        </p:nvGrpSpPr>
        <p:grpSpPr bwMode="auto">
          <a:xfrm>
            <a:off x="1826710" y="1329589"/>
            <a:ext cx="2146300" cy="4575847"/>
            <a:chOff x="0" y="-1"/>
            <a:chExt cx="2146301" cy="4575079"/>
          </a:xfrm>
        </p:grpSpPr>
        <p:grpSp>
          <p:nvGrpSpPr>
            <p:cNvPr id="7" name="Group 11"/>
            <p:cNvGrpSpPr>
              <a:grpSpLocks/>
            </p:cNvGrpSpPr>
            <p:nvPr/>
          </p:nvGrpSpPr>
          <p:grpSpPr bwMode="auto">
            <a:xfrm>
              <a:off x="0" y="-1"/>
              <a:ext cx="2146301" cy="1459690"/>
              <a:chOff x="-1" y="-2"/>
              <a:chExt cx="2146301" cy="1459690"/>
            </a:xfrm>
          </p:grpSpPr>
          <p:grpSp>
            <p:nvGrpSpPr>
              <p:cNvPr id="9" name="Group 12"/>
              <p:cNvGrpSpPr>
                <a:grpSpLocks/>
              </p:cNvGrpSpPr>
              <p:nvPr/>
            </p:nvGrpSpPr>
            <p:grpSpPr bwMode="auto">
              <a:xfrm>
                <a:off x="-1" y="-2"/>
                <a:ext cx="2073438" cy="1459690"/>
                <a:chOff x="-1" y="-1"/>
                <a:chExt cx="2073438" cy="1459690"/>
              </a:xfrm>
            </p:grpSpPr>
            <p:sp>
              <p:nvSpPr>
                <p:cNvPr id="11" name="Rectangle 13"/>
                <p:cNvSpPr>
                  <a:spLocks/>
                </p:cNvSpPr>
                <p:nvPr/>
              </p:nvSpPr>
              <p:spPr bwMode="auto">
                <a:xfrm>
                  <a:off x="-1" y="1088848"/>
                  <a:ext cx="395810" cy="370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zh-CN" b="1">
                      <a:solidFill>
                        <a:srgbClr val="FFFFFF"/>
                      </a:solidFill>
                      <a:latin typeface="微软雅黑" panose="020B0503020204020204" pitchFamily="34" charset="-122"/>
                      <a:ea typeface="宋体" panose="02010600030101010101" pitchFamily="2" charset="-122"/>
                      <a:sym typeface="微软雅黑" panose="020B0503020204020204" pitchFamily="34" charset="-122"/>
                    </a:rPr>
                    <a:t>1</a:t>
                  </a:r>
                </a:p>
              </p:txBody>
            </p:sp>
            <p:sp>
              <p:nvSpPr>
                <p:cNvPr id="12" name="Rectangle 14"/>
                <p:cNvSpPr>
                  <a:spLocks/>
                </p:cNvSpPr>
                <p:nvPr/>
              </p:nvSpPr>
              <p:spPr bwMode="auto">
                <a:xfrm>
                  <a:off x="70088" y="-1"/>
                  <a:ext cx="2003349" cy="1406110"/>
                </a:xfrm>
                <a:prstGeom prst="rect">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sp>
            <p:nvSpPr>
              <p:cNvPr id="10" name="Rectangle 15"/>
              <p:cNvSpPr>
                <a:spLocks/>
              </p:cNvSpPr>
              <p:nvPr/>
            </p:nvSpPr>
            <p:spPr bwMode="auto">
              <a:xfrm>
                <a:off x="142953" y="198402"/>
                <a:ext cx="2003347"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dirty="0">
                    <a:solidFill>
                      <a:srgbClr val="FFFFFF"/>
                    </a:solidFill>
                    <a:latin typeface="Songti SC Bold" charset="0"/>
                    <a:ea typeface="宋体" panose="02010600030101010101" pitchFamily="2" charset="-122"/>
                    <a:sym typeface="Songti SC Bold" charset="0"/>
                  </a:rPr>
                  <a:t>北京</a:t>
                </a:r>
              </a:p>
            </p:txBody>
          </p:sp>
        </p:grpSp>
        <p:sp>
          <p:nvSpPr>
            <p:cNvPr id="8" name="Rectangle 16"/>
            <p:cNvSpPr>
              <a:spLocks/>
            </p:cNvSpPr>
            <p:nvPr/>
          </p:nvSpPr>
          <p:spPr bwMode="auto">
            <a:xfrm>
              <a:off x="23813" y="1531679"/>
              <a:ext cx="2073275" cy="3043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中国区块链研究联盟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中关村区块链产业发展联盟</a:t>
              </a:r>
            </a:p>
            <a:p>
              <a:pPr>
                <a:lnSpc>
                  <a:spcPct val="120000"/>
                </a:lnSpc>
                <a:spcBef>
                  <a:spcPts val="600"/>
                </a:spcBef>
                <a:buSzPct val="100000"/>
              </a:pPr>
              <a:r>
                <a:rPr lang="en-US" altLang="zh-CN" sz="1600" dirty="0" err="1">
                  <a:solidFill>
                    <a:srgbClr val="0070C0"/>
                  </a:solidFill>
                  <a:latin typeface="Songti SC Bold" charset="0"/>
                  <a:ea typeface="宋体" panose="02010600030101010101" pitchFamily="2" charset="-122"/>
                  <a:sym typeface="Songti SC Bold" charset="0"/>
                </a:rPr>
                <a:t>ChinaLedger</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区块链微金融产业联盟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中国区块链技术和产业发展论坛</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中国区块链技术创新与应用联盟</a:t>
              </a:r>
            </a:p>
          </p:txBody>
        </p:sp>
      </p:grpSp>
      <p:grpSp>
        <p:nvGrpSpPr>
          <p:cNvPr id="13" name="Group 17"/>
          <p:cNvGrpSpPr>
            <a:grpSpLocks/>
          </p:cNvGrpSpPr>
          <p:nvPr/>
        </p:nvGrpSpPr>
        <p:grpSpPr bwMode="auto">
          <a:xfrm>
            <a:off x="4042860" y="1328001"/>
            <a:ext cx="2101850" cy="4187583"/>
            <a:chOff x="0" y="0"/>
            <a:chExt cx="2101850" cy="4186680"/>
          </a:xfrm>
        </p:grpSpPr>
        <p:grpSp>
          <p:nvGrpSpPr>
            <p:cNvPr id="14" name="Group 18"/>
            <p:cNvGrpSpPr>
              <a:grpSpLocks/>
            </p:cNvGrpSpPr>
            <p:nvPr/>
          </p:nvGrpSpPr>
          <p:grpSpPr bwMode="auto">
            <a:xfrm>
              <a:off x="49218" y="0"/>
              <a:ext cx="2048459" cy="1405571"/>
              <a:chOff x="0" y="0"/>
              <a:chExt cx="2048459" cy="1405571"/>
            </a:xfrm>
          </p:grpSpPr>
          <p:sp>
            <p:nvSpPr>
              <p:cNvPr id="16" name="Rectangle 19"/>
              <p:cNvSpPr>
                <a:spLocks/>
              </p:cNvSpPr>
              <p:nvPr/>
            </p:nvSpPr>
            <p:spPr bwMode="auto">
              <a:xfrm>
                <a:off x="0" y="0"/>
                <a:ext cx="2003272" cy="1405571"/>
              </a:xfrm>
              <a:prstGeom prst="rect">
                <a:avLst/>
              </a:prstGeom>
              <a:solidFill>
                <a:srgbClr val="70AD47"/>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17" name="Rectangle 20"/>
              <p:cNvSpPr>
                <a:spLocks/>
              </p:cNvSpPr>
              <p:nvPr/>
            </p:nvSpPr>
            <p:spPr bwMode="auto">
              <a:xfrm>
                <a:off x="45186" y="164303"/>
                <a:ext cx="2003273"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上海</a:t>
                </a:r>
              </a:p>
            </p:txBody>
          </p:sp>
        </p:grpSp>
        <p:sp>
          <p:nvSpPr>
            <p:cNvPr id="15" name="Rectangle 21"/>
            <p:cNvSpPr>
              <a:spLocks/>
            </p:cNvSpPr>
            <p:nvPr/>
          </p:nvSpPr>
          <p:spPr bwMode="auto">
            <a:xfrm>
              <a:off x="0" y="1500370"/>
              <a:ext cx="2101850" cy="268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银行间市场区块链技术研究组</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陆家嘴区块链金融发展联盟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上海协同创新中心（区块链产业基地）</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上海区块链技术应用联盟</a:t>
              </a:r>
            </a:p>
          </p:txBody>
        </p:sp>
      </p:grpSp>
      <p:grpSp>
        <p:nvGrpSpPr>
          <p:cNvPr id="18" name="Group 22"/>
          <p:cNvGrpSpPr>
            <a:grpSpLocks/>
          </p:cNvGrpSpPr>
          <p:nvPr/>
        </p:nvGrpSpPr>
        <p:grpSpPr bwMode="auto">
          <a:xfrm>
            <a:off x="6303460" y="1332764"/>
            <a:ext cx="2055813" cy="3248375"/>
            <a:chOff x="-1" y="0"/>
            <a:chExt cx="2054228" cy="3248435"/>
          </a:xfrm>
        </p:grpSpPr>
        <p:grpSp>
          <p:nvGrpSpPr>
            <p:cNvPr id="19" name="Group 23"/>
            <p:cNvGrpSpPr>
              <a:grpSpLocks/>
            </p:cNvGrpSpPr>
            <p:nvPr/>
          </p:nvGrpSpPr>
          <p:grpSpPr bwMode="auto">
            <a:xfrm>
              <a:off x="-1" y="0"/>
              <a:ext cx="2054228" cy="1405684"/>
              <a:chOff x="-1" y="0"/>
              <a:chExt cx="2054228" cy="1405684"/>
            </a:xfrm>
          </p:grpSpPr>
          <p:sp>
            <p:nvSpPr>
              <p:cNvPr id="21" name="Rectangle 24"/>
              <p:cNvSpPr>
                <a:spLocks/>
              </p:cNvSpPr>
              <p:nvPr/>
            </p:nvSpPr>
            <p:spPr bwMode="auto">
              <a:xfrm>
                <a:off x="-1" y="0"/>
                <a:ext cx="2003159" cy="1405684"/>
              </a:xfrm>
              <a:prstGeom prst="rect">
                <a:avLst/>
              </a:prstGeom>
              <a:solidFill>
                <a:srgbClr val="FFC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2" name="Rectangle 25"/>
              <p:cNvSpPr>
                <a:spLocks/>
              </p:cNvSpPr>
              <p:nvPr/>
            </p:nvSpPr>
            <p:spPr bwMode="auto">
              <a:xfrm>
                <a:off x="51068" y="154341"/>
                <a:ext cx="2003159"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深圳</a:t>
                </a:r>
              </a:p>
            </p:txBody>
          </p:sp>
        </p:grpSp>
        <p:sp>
          <p:nvSpPr>
            <p:cNvPr id="20" name="Rectangle 26"/>
            <p:cNvSpPr>
              <a:spLocks/>
            </p:cNvSpPr>
            <p:nvPr/>
          </p:nvSpPr>
          <p:spPr bwMode="auto">
            <a:xfrm>
              <a:off x="9501" y="1540245"/>
              <a:ext cx="2035224" cy="1708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金融区块链合作联盟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前海国际区块链联盟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中国深圳</a:t>
              </a:r>
              <a:r>
                <a:rPr lang="en-US" altLang="zh-CN" sz="1600" dirty="0" err="1">
                  <a:solidFill>
                    <a:srgbClr val="0070C0"/>
                  </a:solidFill>
                  <a:latin typeface="Songti SC Bold" charset="0"/>
                  <a:ea typeface="宋体" panose="02010600030101010101" pitchFamily="2" charset="-122"/>
                  <a:sym typeface="Songti SC Bold" charset="0"/>
                </a:rPr>
                <a:t>FinTech</a:t>
              </a:r>
              <a:r>
                <a:rPr lang="zh-CN" altLang="en-US" sz="1600" dirty="0">
                  <a:solidFill>
                    <a:srgbClr val="0070C0"/>
                  </a:solidFill>
                  <a:latin typeface="Songti SC Bold" charset="0"/>
                  <a:ea typeface="宋体" panose="02010600030101010101" pitchFamily="2" charset="-122"/>
                  <a:sym typeface="Songti SC Bold" charset="0"/>
                </a:rPr>
                <a:t>数字货币联盟</a:t>
              </a: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区块链研究院</a:t>
              </a:r>
            </a:p>
          </p:txBody>
        </p:sp>
      </p:grpSp>
      <p:grpSp>
        <p:nvGrpSpPr>
          <p:cNvPr id="23" name="Group 27"/>
          <p:cNvGrpSpPr>
            <a:grpSpLocks/>
          </p:cNvGrpSpPr>
          <p:nvPr/>
        </p:nvGrpSpPr>
        <p:grpSpPr bwMode="auto">
          <a:xfrm>
            <a:off x="8506910" y="1331176"/>
            <a:ext cx="2097088" cy="3466849"/>
            <a:chOff x="0" y="-1"/>
            <a:chExt cx="2097088" cy="3464663"/>
          </a:xfrm>
        </p:grpSpPr>
        <p:grpSp>
          <p:nvGrpSpPr>
            <p:cNvPr id="24" name="Group 28"/>
            <p:cNvGrpSpPr>
              <a:grpSpLocks/>
            </p:cNvGrpSpPr>
            <p:nvPr/>
          </p:nvGrpSpPr>
          <p:grpSpPr bwMode="auto">
            <a:xfrm>
              <a:off x="0" y="-1"/>
              <a:ext cx="2097088" cy="1405236"/>
              <a:chOff x="0" y="0"/>
              <a:chExt cx="2097088" cy="1405235"/>
            </a:xfrm>
          </p:grpSpPr>
          <p:sp>
            <p:nvSpPr>
              <p:cNvPr id="26" name="Rectangle 29"/>
              <p:cNvSpPr>
                <a:spLocks/>
              </p:cNvSpPr>
              <p:nvPr/>
            </p:nvSpPr>
            <p:spPr bwMode="auto">
              <a:xfrm>
                <a:off x="0" y="0"/>
                <a:ext cx="2097088" cy="1405235"/>
              </a:xfrm>
              <a:prstGeom prst="rect">
                <a:avLst/>
              </a:prstGeom>
              <a:solidFill>
                <a:srgbClr val="A5A5A5"/>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zh-CN" altLang="en-US" b="1">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 name="Rectangle 30"/>
              <p:cNvSpPr>
                <a:spLocks/>
              </p:cNvSpPr>
              <p:nvPr/>
            </p:nvSpPr>
            <p:spPr bwMode="auto">
              <a:xfrm>
                <a:off x="47015" y="117336"/>
                <a:ext cx="2003057" cy="59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zh-CN" altLang="en-US" sz="2800">
                    <a:solidFill>
                      <a:srgbClr val="FFFFFF"/>
                    </a:solidFill>
                    <a:latin typeface="Songti SC Bold" charset="0"/>
                    <a:ea typeface="宋体" panose="02010600030101010101" pitchFamily="2" charset="-122"/>
                    <a:sym typeface="Songti SC Bold" charset="0"/>
                  </a:rPr>
                  <a:t>其他</a:t>
                </a:r>
              </a:p>
            </p:txBody>
          </p:sp>
        </p:grpSp>
        <p:sp>
          <p:nvSpPr>
            <p:cNvPr id="25" name="Rectangle 31"/>
            <p:cNvSpPr>
              <a:spLocks/>
            </p:cNvSpPr>
            <p:nvPr/>
          </p:nvSpPr>
          <p:spPr bwMode="auto">
            <a:xfrm>
              <a:off x="871" y="1539196"/>
              <a:ext cx="2095345" cy="1925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中国互联网金融协会区块链研究工作组</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浙江省区块链技术应用协会</a:t>
              </a:r>
              <a:endParaRPr lang="en-US" altLang="zh-CN" sz="1600" dirty="0">
                <a:solidFill>
                  <a:srgbClr val="0070C0"/>
                </a:solidFill>
                <a:latin typeface="Songti SC Bold" charset="0"/>
                <a:ea typeface="宋体" panose="02010600030101010101" pitchFamily="2" charset="-122"/>
                <a:sym typeface="Songti SC Bold" charset="0"/>
              </a:endParaRPr>
            </a:p>
            <a:p>
              <a:pPr>
                <a:lnSpc>
                  <a:spcPct val="120000"/>
                </a:lnSpc>
                <a:spcBef>
                  <a:spcPts val="600"/>
                </a:spcBef>
                <a:buSzPct val="100000"/>
              </a:pPr>
              <a:r>
                <a:rPr lang="zh-CN" altLang="en-US" sz="1600" dirty="0">
                  <a:solidFill>
                    <a:srgbClr val="0070C0"/>
                  </a:solidFill>
                  <a:latin typeface="Songti SC Bold" charset="0"/>
                  <a:ea typeface="宋体" panose="02010600030101010101" pitchFamily="2" charset="-122"/>
                  <a:sym typeface="Songti SC Bold" charset="0"/>
                </a:rPr>
                <a:t>贵阳区块链发展联合组织</a:t>
              </a:r>
            </a:p>
          </p:txBody>
        </p:sp>
      </p:grpSp>
    </p:spTree>
    <p:extLst>
      <p:ext uri="{BB962C8B-B14F-4D97-AF65-F5344CB8AC3E}">
        <p14:creationId xmlns:p14="http://schemas.microsoft.com/office/powerpoint/2010/main" val="1587675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73274" y="426084"/>
            <a:ext cx="4277133" cy="769441"/>
          </a:xfrm>
          <a:prstGeom prst="rect">
            <a:avLst/>
          </a:prstGeom>
          <a:noFill/>
        </p:spPr>
        <p:txBody>
          <a:bodyPr wrap="none" rtlCol="0">
            <a:spAutoFit/>
          </a:bodyPr>
          <a:lstStyle/>
          <a:p>
            <a:r>
              <a:rPr lang="zh-CN" altLang="en-US" sz="4400" b="1" dirty="0">
                <a:solidFill>
                  <a:srgbClr val="358FCB"/>
                </a:solidFill>
                <a:latin typeface="Georgia" charset="0"/>
                <a:ea typeface="Georgia" charset="0"/>
                <a:cs typeface="Georgia" charset="0"/>
              </a:rPr>
              <a:t>区块链应用场景 </a:t>
            </a:r>
            <a:endParaRPr lang="id-ID" sz="4400" b="1" dirty="0">
              <a:solidFill>
                <a:srgbClr val="FF0000"/>
              </a:solidFill>
              <a:latin typeface="Georgia" charset="0"/>
              <a:ea typeface="Georgia" charset="0"/>
              <a:cs typeface="Georgia" charset="0"/>
            </a:endParaRPr>
          </a:p>
        </p:txBody>
      </p:sp>
      <p:pic>
        <p:nvPicPr>
          <p:cNvPr id="4" name="图片 3">
            <a:extLst>
              <a:ext uri="{FF2B5EF4-FFF2-40B4-BE49-F238E27FC236}">
                <a16:creationId xmlns:a16="http://schemas.microsoft.com/office/drawing/2014/main" id="{EE1486E3-1510-4235-AB8C-68E7AF261B53}"/>
              </a:ext>
            </a:extLst>
          </p:cNvPr>
          <p:cNvPicPr>
            <a:picLocks noChangeAspect="1"/>
          </p:cNvPicPr>
          <p:nvPr/>
        </p:nvPicPr>
        <p:blipFill>
          <a:blip r:embed="rId2"/>
          <a:stretch>
            <a:fillRect/>
          </a:stretch>
        </p:blipFill>
        <p:spPr>
          <a:xfrm>
            <a:off x="1093762" y="1195525"/>
            <a:ext cx="9999908" cy="4873971"/>
          </a:xfrm>
          <a:prstGeom prst="rect">
            <a:avLst/>
          </a:prstGeom>
        </p:spPr>
      </p:pic>
    </p:spTree>
    <p:extLst>
      <p:ext uri="{BB962C8B-B14F-4D97-AF65-F5344CB8AC3E}">
        <p14:creationId xmlns:p14="http://schemas.microsoft.com/office/powerpoint/2010/main" val="157786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BE52C78-A64D-4F18-BDD4-6EFA7D504E56}"/>
              </a:ext>
            </a:extLst>
          </p:cNvPr>
          <p:cNvSpPr txBox="1"/>
          <p:nvPr/>
        </p:nvSpPr>
        <p:spPr>
          <a:xfrm>
            <a:off x="777034" y="500139"/>
            <a:ext cx="7258718" cy="584775"/>
          </a:xfrm>
          <a:prstGeom prst="rect">
            <a:avLst/>
          </a:prstGeom>
          <a:noFill/>
        </p:spPr>
        <p:txBody>
          <a:bodyPr wrap="none" rtlCol="0">
            <a:spAutoFit/>
          </a:bodyPr>
          <a:lstStyle/>
          <a:p>
            <a:r>
              <a:rPr lang="zh-CN" altLang="en-US" sz="3200" b="1" dirty="0">
                <a:solidFill>
                  <a:srgbClr val="358FCB"/>
                </a:solidFill>
                <a:latin typeface="Georgia" charset="0"/>
                <a:ea typeface="Georgia" charset="0"/>
                <a:cs typeface="Georgia" charset="0"/>
              </a:rPr>
              <a:t>利用 </a:t>
            </a:r>
            <a:r>
              <a:rPr lang="en-US" altLang="zh-CN" sz="3200" b="1" dirty="0">
                <a:solidFill>
                  <a:srgbClr val="358FCB"/>
                </a:solidFill>
                <a:latin typeface="Georgia" charset="0"/>
                <a:ea typeface="Georgia" charset="0"/>
                <a:cs typeface="Georgia" charset="0"/>
              </a:rPr>
              <a:t>Kafka </a:t>
            </a:r>
            <a:r>
              <a:rPr lang="zh-CN" altLang="en-US" sz="3200" b="1" dirty="0">
                <a:solidFill>
                  <a:srgbClr val="358FCB"/>
                </a:solidFill>
                <a:latin typeface="Georgia" charset="0"/>
                <a:ea typeface="Georgia" charset="0"/>
                <a:cs typeface="Georgia" charset="0"/>
              </a:rPr>
              <a:t>进行排序 </a:t>
            </a:r>
            <a:r>
              <a:rPr lang="en-US" altLang="zh-CN" sz="3200" b="1" dirty="0">
                <a:solidFill>
                  <a:srgbClr val="358FCB"/>
                </a:solidFill>
                <a:latin typeface="Georgia" charset="0"/>
                <a:ea typeface="Georgia" charset="0"/>
                <a:cs typeface="Georgia" charset="0"/>
              </a:rPr>
              <a:t>—— Kafka </a:t>
            </a:r>
            <a:r>
              <a:rPr lang="zh-CN" altLang="en-US" sz="3200" b="1" dirty="0">
                <a:solidFill>
                  <a:srgbClr val="358FCB"/>
                </a:solidFill>
                <a:latin typeface="Georgia" charset="0"/>
                <a:ea typeface="Georgia" charset="0"/>
                <a:cs typeface="Georgia" charset="0"/>
              </a:rPr>
              <a:t>介绍</a:t>
            </a:r>
          </a:p>
        </p:txBody>
      </p:sp>
      <p:sp>
        <p:nvSpPr>
          <p:cNvPr id="2" name="文本框 1">
            <a:extLst>
              <a:ext uri="{FF2B5EF4-FFF2-40B4-BE49-F238E27FC236}">
                <a16:creationId xmlns:a16="http://schemas.microsoft.com/office/drawing/2014/main" id="{805E9B9A-F3AA-40F6-8C60-E9CBC9B2FA07}"/>
              </a:ext>
            </a:extLst>
          </p:cNvPr>
          <p:cNvSpPr txBox="1"/>
          <p:nvPr/>
        </p:nvSpPr>
        <p:spPr>
          <a:xfrm>
            <a:off x="565483" y="1239252"/>
            <a:ext cx="10335128" cy="1815882"/>
          </a:xfrm>
          <a:prstGeom prst="rect">
            <a:avLst/>
          </a:prstGeom>
          <a:noFill/>
        </p:spPr>
        <p:txBody>
          <a:bodyPr wrap="square" rtlCol="0">
            <a:spAutoFit/>
          </a:bodyPr>
          <a:lstStyle/>
          <a:p>
            <a:r>
              <a:rPr lang="zh-CN" altLang="en-US" sz="2800" dirty="0">
                <a:solidFill>
                  <a:schemeClr val="tx1">
                    <a:lumMod val="50000"/>
                    <a:lumOff val="50000"/>
                  </a:schemeClr>
                </a:solidFill>
                <a:latin typeface="Times New Roman" charset="0"/>
                <a:cs typeface="Times New Roman" charset="0"/>
              </a:rPr>
              <a:t>在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中，</a:t>
            </a:r>
            <a:r>
              <a:rPr lang="en-US" altLang="zh-CN" sz="2800" dirty="0">
                <a:solidFill>
                  <a:schemeClr val="tx1">
                    <a:lumMod val="50000"/>
                    <a:lumOff val="50000"/>
                  </a:schemeClr>
                </a:solidFill>
                <a:latin typeface="Times New Roman" charset="0"/>
                <a:cs typeface="Times New Roman" charset="0"/>
              </a:rPr>
              <a:t>Messages (records) </a:t>
            </a:r>
            <a:r>
              <a:rPr lang="zh-CN" altLang="en-US" sz="2800" dirty="0">
                <a:solidFill>
                  <a:schemeClr val="tx1">
                    <a:lumMod val="50000"/>
                    <a:lumOff val="50000"/>
                  </a:schemeClr>
                </a:solidFill>
                <a:latin typeface="Times New Roman" charset="0"/>
                <a:cs typeface="Times New Roman" charset="0"/>
              </a:rPr>
              <a:t>被写入</a:t>
            </a:r>
            <a:r>
              <a:rPr lang="zh-CN" altLang="en-US" sz="2800" b="1" dirty="0">
                <a:solidFill>
                  <a:schemeClr val="tx1">
                    <a:lumMod val="50000"/>
                    <a:lumOff val="50000"/>
                  </a:schemeClr>
                </a:solidFill>
                <a:latin typeface="Times New Roman" charset="0"/>
                <a:cs typeface="Times New Roman" charset="0"/>
              </a:rPr>
              <a:t>主题分区 </a:t>
            </a:r>
            <a:r>
              <a:rPr lang="en-US" altLang="zh-CN" sz="2800" dirty="0">
                <a:solidFill>
                  <a:schemeClr val="tx1">
                    <a:lumMod val="50000"/>
                    <a:lumOff val="50000"/>
                  </a:schemeClr>
                </a:solidFill>
                <a:latin typeface="Times New Roman" charset="0"/>
                <a:cs typeface="Times New Roman" charset="0"/>
              </a:rPr>
              <a:t>(topic partition)</a:t>
            </a:r>
            <a:r>
              <a:rPr lang="zh-CN" altLang="en-US" sz="2800" dirty="0">
                <a:solidFill>
                  <a:schemeClr val="tx1">
                    <a:lumMod val="50000"/>
                    <a:lumOff val="50000"/>
                  </a:schemeClr>
                </a:solidFill>
                <a:latin typeface="Times New Roman" charset="0"/>
                <a:cs typeface="Times New Roman" charset="0"/>
              </a:rPr>
              <a:t>。一个 </a:t>
            </a:r>
            <a:r>
              <a:rPr lang="en-US" altLang="zh-CN" sz="2800" dirty="0">
                <a:solidFill>
                  <a:schemeClr val="tx1">
                    <a:lumMod val="50000"/>
                    <a:lumOff val="50000"/>
                  </a:schemeClr>
                </a:solidFill>
                <a:latin typeface="Times New Roman" charset="0"/>
                <a:cs typeface="Times New Roman" charset="0"/>
              </a:rPr>
              <a:t>Kafka </a:t>
            </a:r>
            <a:r>
              <a:rPr lang="zh-CN" altLang="en-US" sz="2800" dirty="0">
                <a:solidFill>
                  <a:schemeClr val="tx1">
                    <a:lumMod val="50000"/>
                    <a:lumOff val="50000"/>
                  </a:schemeClr>
                </a:solidFill>
                <a:latin typeface="Times New Roman" charset="0"/>
                <a:cs typeface="Times New Roman" charset="0"/>
              </a:rPr>
              <a:t>集群可以有多个</a:t>
            </a:r>
            <a:r>
              <a:rPr lang="zh-CN" altLang="en-US" sz="2800" b="1" dirty="0">
                <a:solidFill>
                  <a:schemeClr val="tx1">
                    <a:lumMod val="50000"/>
                    <a:lumOff val="50000"/>
                  </a:schemeClr>
                </a:solidFill>
                <a:latin typeface="Times New Roman" charset="0"/>
                <a:cs typeface="Times New Roman" charset="0"/>
              </a:rPr>
              <a:t>主题</a:t>
            </a:r>
            <a:r>
              <a:rPr lang="zh-CN" altLang="en-US" sz="2800" dirty="0">
                <a:solidFill>
                  <a:schemeClr val="tx1">
                    <a:lumMod val="50000"/>
                    <a:lumOff val="50000"/>
                  </a:schemeClr>
                </a:solidFill>
                <a:latin typeface="Times New Roman" charset="0"/>
                <a:cs typeface="Times New Roman" charset="0"/>
              </a:rPr>
              <a:t>  </a:t>
            </a:r>
            <a:r>
              <a:rPr lang="en-US" altLang="zh-CN" sz="2800" dirty="0">
                <a:solidFill>
                  <a:schemeClr val="tx1">
                    <a:lumMod val="50000"/>
                    <a:lumOff val="50000"/>
                  </a:schemeClr>
                </a:solidFill>
                <a:latin typeface="Times New Roman" charset="0"/>
                <a:cs typeface="Times New Roman" charset="0"/>
              </a:rPr>
              <a:t>(topics)</a:t>
            </a:r>
            <a:r>
              <a:rPr lang="zh-CN" altLang="en-US" sz="2800" dirty="0">
                <a:solidFill>
                  <a:schemeClr val="tx1">
                    <a:lumMod val="50000"/>
                    <a:lumOff val="50000"/>
                  </a:schemeClr>
                </a:solidFill>
                <a:latin typeface="Times New Roman" charset="0"/>
                <a:cs typeface="Times New Roman" charset="0"/>
              </a:rPr>
              <a:t>，每个主题可以有多个</a:t>
            </a:r>
            <a:r>
              <a:rPr lang="zh-CN" altLang="en-US" sz="2800" b="1" dirty="0">
                <a:solidFill>
                  <a:schemeClr val="tx1">
                    <a:lumMod val="50000"/>
                    <a:lumOff val="50000"/>
                  </a:schemeClr>
                </a:solidFill>
                <a:latin typeface="Times New Roman" charset="0"/>
                <a:cs typeface="Times New Roman" charset="0"/>
              </a:rPr>
              <a:t>分区</a:t>
            </a:r>
            <a:r>
              <a:rPr lang="zh-CN" altLang="en-US" sz="2800" dirty="0">
                <a:solidFill>
                  <a:schemeClr val="tx1">
                    <a:lumMod val="50000"/>
                    <a:lumOff val="50000"/>
                  </a:schemeClr>
                </a:solidFill>
                <a:latin typeface="Times New Roman" charset="0"/>
                <a:cs typeface="Times New Roman" charset="0"/>
              </a:rPr>
              <a:t> </a:t>
            </a:r>
            <a:r>
              <a:rPr lang="en-US" altLang="zh-CN" sz="2800" dirty="0">
                <a:solidFill>
                  <a:schemeClr val="tx1">
                    <a:lumMod val="50000"/>
                    <a:lumOff val="50000"/>
                  </a:schemeClr>
                </a:solidFill>
                <a:latin typeface="Times New Roman" charset="0"/>
                <a:cs typeface="Times New Roman" charset="0"/>
              </a:rPr>
              <a:t>(partitions)</a:t>
            </a:r>
            <a:r>
              <a:rPr lang="zh-CN" altLang="en-US" sz="2800" dirty="0">
                <a:solidFill>
                  <a:schemeClr val="tx1">
                    <a:lumMod val="50000"/>
                    <a:lumOff val="50000"/>
                  </a:schemeClr>
                </a:solidFill>
                <a:latin typeface="Times New Roman" charset="0"/>
                <a:cs typeface="Times New Roman" charset="0"/>
              </a:rPr>
              <a:t>，如下图。每个分区是一个有序的，不可变的记录序列，并且被不断追加。</a:t>
            </a:r>
            <a:endParaRPr lang="en-US" sz="2800" dirty="0">
              <a:solidFill>
                <a:schemeClr val="tx1">
                  <a:lumMod val="50000"/>
                  <a:lumOff val="50000"/>
                </a:schemeClr>
              </a:solidFill>
              <a:latin typeface="Times New Roman" charset="0"/>
              <a:cs typeface="Times New Roman" charset="0"/>
            </a:endParaRPr>
          </a:p>
        </p:txBody>
      </p:sp>
      <p:pic>
        <p:nvPicPr>
          <p:cNvPr id="4098" name="Picture 2" descr="Fig. 2. A topic that consists of three partitions. Each record in a partition is tagged with an offset number. (Diagram taken from the Kafka website.)">
            <a:extLst>
              <a:ext uri="{FF2B5EF4-FFF2-40B4-BE49-F238E27FC236}">
                <a16:creationId xmlns:a16="http://schemas.microsoft.com/office/drawing/2014/main" id="{DCDB58B9-82D1-42BC-81F5-61C4A42C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22" y="3209472"/>
            <a:ext cx="68008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798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8937</TotalTime>
  <Words>10260</Words>
  <Application>Microsoft Office PowerPoint</Application>
  <PresentationFormat>宽屏</PresentationFormat>
  <Paragraphs>972</Paragraphs>
  <Slides>81</Slides>
  <Notes>50</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81</vt:i4>
      </vt:variant>
    </vt:vector>
  </HeadingPairs>
  <TitlesOfParts>
    <vt:vector size="104" baseType="lpstr">
      <vt:lpstr>-apple-system</vt:lpstr>
      <vt:lpstr>Helvetica Neue</vt:lpstr>
      <vt:lpstr>Mangal</vt:lpstr>
      <vt:lpstr>MS Mincho</vt:lpstr>
      <vt:lpstr>Songti SC Bold</vt:lpstr>
      <vt:lpstr>宋体</vt:lpstr>
      <vt:lpstr>宋体</vt:lpstr>
      <vt:lpstr>幼圆</vt:lpstr>
      <vt:lpstr>微软雅黑</vt:lpstr>
      <vt:lpstr>微软雅黑</vt:lpstr>
      <vt:lpstr>微软雅黑 Light</vt:lpstr>
      <vt:lpstr>方正姚体</vt:lpstr>
      <vt:lpstr>等线</vt:lpstr>
      <vt:lpstr>等线 Light</vt:lpstr>
      <vt:lpstr>Arial</vt:lpstr>
      <vt:lpstr>Calibri</vt:lpstr>
      <vt:lpstr>Courier New</vt:lpstr>
      <vt:lpstr>Elephant</vt:lpstr>
      <vt:lpstr>Georgia</vt:lpstr>
      <vt:lpstr>Times New Roman</vt:lpstr>
      <vt:lpstr>Wingdings</vt:lpstr>
      <vt:lpstr>Wingdings 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李启雷</dc:creator>
  <cp:lastModifiedBy>lq C</cp:lastModifiedBy>
  <cp:revision>1114</cp:revision>
  <dcterms:created xsi:type="dcterms:W3CDTF">2016-08-23T14:25:06Z</dcterms:created>
  <dcterms:modified xsi:type="dcterms:W3CDTF">2017-09-15T08:46:39Z</dcterms:modified>
</cp:coreProperties>
</file>